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1"/>
  </p:notesMasterIdLst>
  <p:sldIdLst>
    <p:sldId id="286" r:id="rId2"/>
    <p:sldId id="257" r:id="rId3"/>
    <p:sldId id="259" r:id="rId4"/>
    <p:sldId id="260" r:id="rId5"/>
    <p:sldId id="312" r:id="rId6"/>
    <p:sldId id="288" r:id="rId7"/>
    <p:sldId id="320" r:id="rId8"/>
    <p:sldId id="322" r:id="rId9"/>
    <p:sldId id="323" r:id="rId10"/>
    <p:sldId id="324" r:id="rId11"/>
    <p:sldId id="318" r:id="rId12"/>
    <p:sldId id="325" r:id="rId13"/>
    <p:sldId id="326" r:id="rId14"/>
    <p:sldId id="327" r:id="rId15"/>
    <p:sldId id="328" r:id="rId16"/>
    <p:sldId id="329" r:id="rId17"/>
    <p:sldId id="330" r:id="rId18"/>
    <p:sldId id="331" r:id="rId19"/>
    <p:sldId id="280" r:id="rId20"/>
  </p:sldIdLst>
  <p:sldSz cx="9144000" cy="5143500" type="screen16x9"/>
  <p:notesSz cx="6858000" cy="9144000"/>
  <p:embeddedFontLst>
    <p:embeddedFont>
      <p:font typeface="Montserrat" charset="0"/>
      <p:regular r:id="rId22"/>
      <p:bold r:id="rId23"/>
      <p:italic r:id="rId24"/>
      <p:boldItalic r:id="rId25"/>
    </p:embeddedFont>
    <p:embeddedFont>
      <p:font typeface="Karla"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B798BCAB-83AE-4AF5-BCAD-D8473A7E4068}">
  <a:tblStyle styleId="{B798BCAB-83AE-4AF5-BCAD-D8473A7E406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1" d="100"/>
          <a:sy n="91" d="100"/>
        </p:scale>
        <p:origin x="-786" y="-96"/>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350926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567527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567527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567527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567527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567527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567527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567527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567527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842622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895535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895535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5" name="Google Shape;15;p3"/>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6" name="Google Shape;16;p3"/>
          <p:cNvSpPr txBox="1">
            <a:spLocks noGrp="1"/>
          </p:cNvSpPr>
          <p:nvPr>
            <p:ph type="ctrTitle"/>
          </p:nvPr>
        </p:nvSpPr>
        <p:spPr>
          <a:xfrm>
            <a:off x="648300" y="1354750"/>
            <a:ext cx="3522300" cy="298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7" name="Google Shape;17;p3"/>
          <p:cNvSpPr txBox="1">
            <a:spLocks noGrp="1"/>
          </p:cNvSpPr>
          <p:nvPr>
            <p:ph type="subTitle" idx="1"/>
          </p:nvPr>
        </p:nvSpPr>
        <p:spPr>
          <a:xfrm>
            <a:off x="6724950" y="3265700"/>
            <a:ext cx="1906200" cy="1031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1800"/>
              <a:buNone/>
              <a:defRPr sz="1800">
                <a:solidFill>
                  <a:schemeClr val="lt1"/>
                </a:solidFill>
              </a:defRPr>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sp>
        <p:nvSpPr>
          <p:cNvPr id="30" name="Google Shape;30;p6"/>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1" name="Google Shape;31;p6"/>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2" name="Google Shape;32;p6"/>
          <p:cNvSpPr txBox="1"/>
          <p:nvPr/>
        </p:nvSpPr>
        <p:spPr>
          <a:xfrm>
            <a:off x="799645" y="697675"/>
            <a:ext cx="1957200" cy="6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0">
                <a:solidFill>
                  <a:srgbClr val="CCCCCC"/>
                </a:solidFill>
                <a:latin typeface="Montserrat"/>
                <a:ea typeface="Montserrat"/>
                <a:cs typeface="Montserrat"/>
                <a:sym typeface="Montserrat"/>
              </a:rPr>
              <a:t>“</a:t>
            </a:r>
            <a:endParaRPr sz="12000">
              <a:solidFill>
                <a:srgbClr val="CCCCCC"/>
              </a:solidFill>
              <a:latin typeface="Montserrat"/>
              <a:ea typeface="Montserrat"/>
              <a:cs typeface="Montserrat"/>
              <a:sym typeface="Montserrat"/>
            </a:endParaRPr>
          </a:p>
        </p:txBody>
      </p:sp>
      <p:sp>
        <p:nvSpPr>
          <p:cNvPr id="33" name="Google Shape;33;p6"/>
          <p:cNvSpPr txBox="1">
            <a:spLocks noGrp="1"/>
          </p:cNvSpPr>
          <p:nvPr>
            <p:ph type="body" idx="1"/>
          </p:nvPr>
        </p:nvSpPr>
        <p:spPr>
          <a:xfrm>
            <a:off x="838250" y="1657350"/>
            <a:ext cx="5324100" cy="22557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Font typeface="Montserrat"/>
              <a:buChar char="▸"/>
              <a:defRPr sz="2400">
                <a:latin typeface="Montserrat"/>
                <a:ea typeface="Montserrat"/>
                <a:cs typeface="Montserrat"/>
                <a:sym typeface="Montserrat"/>
              </a:defRPr>
            </a:lvl1pPr>
            <a:lvl2pPr marL="914400" lvl="1" indent="-381000" rtl="0">
              <a:spcBef>
                <a:spcPts val="0"/>
              </a:spcBef>
              <a:spcAft>
                <a:spcPts val="0"/>
              </a:spcAft>
              <a:buSzPts val="2400"/>
              <a:buFont typeface="Montserrat"/>
              <a:buChar char="▹"/>
              <a:defRPr sz="2400">
                <a:latin typeface="Montserrat"/>
                <a:ea typeface="Montserrat"/>
                <a:cs typeface="Montserrat"/>
                <a:sym typeface="Montserrat"/>
              </a:defRPr>
            </a:lvl2pPr>
            <a:lvl3pPr marL="1371600" lvl="2" indent="-381000" rtl="0">
              <a:spcBef>
                <a:spcPts val="0"/>
              </a:spcBef>
              <a:spcAft>
                <a:spcPts val="0"/>
              </a:spcAft>
              <a:buSzPts val="2400"/>
              <a:buFont typeface="Montserrat"/>
              <a:buChar char="▹"/>
              <a:defRPr sz="2400">
                <a:latin typeface="Montserrat"/>
                <a:ea typeface="Montserrat"/>
                <a:cs typeface="Montserrat"/>
                <a:sym typeface="Montserrat"/>
              </a:defRPr>
            </a:lvl3pPr>
            <a:lvl4pPr marL="1828800" lvl="3" indent="-381000" rtl="0">
              <a:spcBef>
                <a:spcPts val="0"/>
              </a:spcBef>
              <a:spcAft>
                <a:spcPts val="0"/>
              </a:spcAft>
              <a:buSzPts val="2400"/>
              <a:buFont typeface="Montserrat"/>
              <a:buChar char="●"/>
              <a:defRPr sz="2400">
                <a:latin typeface="Montserrat"/>
                <a:ea typeface="Montserrat"/>
                <a:cs typeface="Montserrat"/>
                <a:sym typeface="Montserrat"/>
              </a:defRPr>
            </a:lvl4pPr>
            <a:lvl5pPr marL="2286000" lvl="4" indent="-381000" rtl="0">
              <a:spcBef>
                <a:spcPts val="0"/>
              </a:spcBef>
              <a:spcAft>
                <a:spcPts val="0"/>
              </a:spcAft>
              <a:buSzPts val="2400"/>
              <a:buFont typeface="Montserrat"/>
              <a:buChar char="○"/>
              <a:defRPr sz="2400">
                <a:latin typeface="Montserrat"/>
                <a:ea typeface="Montserrat"/>
                <a:cs typeface="Montserrat"/>
                <a:sym typeface="Montserrat"/>
              </a:defRPr>
            </a:lvl5pPr>
            <a:lvl6pPr marL="2743200" lvl="5" indent="-381000" rtl="0">
              <a:spcBef>
                <a:spcPts val="0"/>
              </a:spcBef>
              <a:spcAft>
                <a:spcPts val="0"/>
              </a:spcAft>
              <a:buSzPts val="2400"/>
              <a:buFont typeface="Montserrat"/>
              <a:buChar char="■"/>
              <a:defRPr sz="2400">
                <a:latin typeface="Montserrat"/>
                <a:ea typeface="Montserrat"/>
                <a:cs typeface="Montserrat"/>
                <a:sym typeface="Montserrat"/>
              </a:defRPr>
            </a:lvl6pPr>
            <a:lvl7pPr marL="3200400" lvl="6" indent="-381000" rtl="0">
              <a:spcBef>
                <a:spcPts val="0"/>
              </a:spcBef>
              <a:spcAft>
                <a:spcPts val="0"/>
              </a:spcAft>
              <a:buSzPts val="2400"/>
              <a:buFont typeface="Montserrat"/>
              <a:buChar char="●"/>
              <a:defRPr sz="2400">
                <a:latin typeface="Montserrat"/>
                <a:ea typeface="Montserrat"/>
                <a:cs typeface="Montserrat"/>
                <a:sym typeface="Montserrat"/>
              </a:defRPr>
            </a:lvl7pPr>
            <a:lvl8pPr marL="3657600" lvl="7" indent="-381000" rtl="0">
              <a:spcBef>
                <a:spcPts val="0"/>
              </a:spcBef>
              <a:spcAft>
                <a:spcPts val="0"/>
              </a:spcAft>
              <a:buSzPts val="2400"/>
              <a:buFont typeface="Montserrat"/>
              <a:buChar char="○"/>
              <a:defRPr sz="2400">
                <a:latin typeface="Montserrat"/>
                <a:ea typeface="Montserrat"/>
                <a:cs typeface="Montserrat"/>
                <a:sym typeface="Montserrat"/>
              </a:defRPr>
            </a:lvl8pPr>
            <a:lvl9pPr marL="4114800" lvl="8" indent="-381000" rtl="0">
              <a:spcBef>
                <a:spcPts val="0"/>
              </a:spcBef>
              <a:spcAft>
                <a:spcPts val="0"/>
              </a:spcAft>
              <a:buSzPts val="2400"/>
              <a:buFont typeface="Montserrat"/>
              <a:buChar char="■"/>
              <a:defRPr sz="2400">
                <a:latin typeface="Montserrat"/>
                <a:ea typeface="Montserrat"/>
                <a:cs typeface="Montserrat"/>
                <a:sym typeface="Montserrat"/>
              </a:defRPr>
            </a:lvl9pPr>
          </a:lstStyle>
          <a:p>
            <a:endParaRPr/>
          </a:p>
        </p:txBody>
      </p:sp>
      <p:sp>
        <p:nvSpPr>
          <p:cNvPr id="34" name="Google Shape;34;p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sp>
        <p:nvSpPr>
          <p:cNvPr id="42" name="Google Shape;42;p8"/>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43" name="Google Shape;43;p8"/>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44" name="Google Shape;44;p8"/>
          <p:cNvSpPr txBox="1">
            <a:spLocks noGrp="1"/>
          </p:cNvSpPr>
          <p:nvPr>
            <p:ph type="title"/>
          </p:nvPr>
        </p:nvSpPr>
        <p:spPr>
          <a:xfrm>
            <a:off x="841000" y="969700"/>
            <a:ext cx="4801500" cy="409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5" name="Google Shape;45;p8"/>
          <p:cNvSpPr txBox="1">
            <a:spLocks noGrp="1"/>
          </p:cNvSpPr>
          <p:nvPr>
            <p:ph type="body" idx="1"/>
          </p:nvPr>
        </p:nvSpPr>
        <p:spPr>
          <a:xfrm>
            <a:off x="841001" y="1578025"/>
            <a:ext cx="2671800" cy="2433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46" name="Google Shape;46;p8"/>
          <p:cNvSpPr txBox="1">
            <a:spLocks noGrp="1"/>
          </p:cNvSpPr>
          <p:nvPr>
            <p:ph type="body" idx="2"/>
          </p:nvPr>
        </p:nvSpPr>
        <p:spPr>
          <a:xfrm>
            <a:off x="3673842" y="1578025"/>
            <a:ext cx="2671800" cy="2433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47" name="Google Shape;47;p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10"/>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8" name="Google Shape;58;p10"/>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9" name="Google Shape;59;p10"/>
          <p:cNvSpPr txBox="1">
            <a:spLocks noGrp="1"/>
          </p:cNvSpPr>
          <p:nvPr>
            <p:ph type="title"/>
          </p:nvPr>
        </p:nvSpPr>
        <p:spPr>
          <a:xfrm>
            <a:off x="841000" y="969700"/>
            <a:ext cx="4801500" cy="409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0" name="Google Shape;60;p1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68" name="Google Shape;68;p12"/>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69" name="Google Shape;69;p12"/>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741100"/>
            <a:ext cx="5185200" cy="474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1pPr>
            <a:lvl2pPr lvl="1">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2pPr>
            <a:lvl3pPr lvl="2">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3pPr>
            <a:lvl4pPr lvl="3">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4pPr>
            <a:lvl5pPr lvl="4">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5pPr>
            <a:lvl6pPr lvl="5">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6pPr>
            <a:lvl7pPr lvl="6">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7pPr>
            <a:lvl8pPr lvl="7">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8pPr>
            <a:lvl9pPr lvl="8">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57200" y="1352550"/>
            <a:ext cx="5185200" cy="22557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Karla"/>
              <a:buChar char="▸"/>
              <a:defRPr sz="2000">
                <a:solidFill>
                  <a:schemeClr val="dk1"/>
                </a:solidFill>
                <a:latin typeface="Karla"/>
                <a:ea typeface="Karla"/>
                <a:cs typeface="Karla"/>
                <a:sym typeface="Karla"/>
              </a:defRPr>
            </a:lvl1pPr>
            <a:lvl2pPr marL="914400" lvl="1"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2pPr>
            <a:lvl3pPr marL="1371600" lvl="2"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3pPr>
            <a:lvl4pPr marL="1828800" lvl="3"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4pPr>
            <a:lvl5pPr marL="2286000" lvl="4"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5pPr>
            <a:lvl6pPr marL="2743200" lvl="5"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6pPr>
            <a:lvl7pPr marL="3200400" lvl="6"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7pPr>
            <a:lvl8pPr marL="3657600" lvl="7"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8pPr>
            <a:lvl9pPr marL="4114800" lvl="8"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lt1"/>
                </a:solidFill>
                <a:latin typeface="Montserrat"/>
                <a:ea typeface="Montserrat"/>
                <a:cs typeface="Montserrat"/>
                <a:sym typeface="Montserrat"/>
              </a:defRPr>
            </a:lvl1pPr>
            <a:lvl2pPr lvl="1" algn="r">
              <a:buNone/>
              <a:defRPr sz="1300" b="1">
                <a:solidFill>
                  <a:schemeClr val="lt1"/>
                </a:solidFill>
                <a:latin typeface="Montserrat"/>
                <a:ea typeface="Montserrat"/>
                <a:cs typeface="Montserrat"/>
                <a:sym typeface="Montserrat"/>
              </a:defRPr>
            </a:lvl2pPr>
            <a:lvl3pPr lvl="2" algn="r">
              <a:buNone/>
              <a:defRPr sz="1300" b="1">
                <a:solidFill>
                  <a:schemeClr val="lt1"/>
                </a:solidFill>
                <a:latin typeface="Montserrat"/>
                <a:ea typeface="Montserrat"/>
                <a:cs typeface="Montserrat"/>
                <a:sym typeface="Montserrat"/>
              </a:defRPr>
            </a:lvl3pPr>
            <a:lvl4pPr lvl="3" algn="r">
              <a:buNone/>
              <a:defRPr sz="1300" b="1">
                <a:solidFill>
                  <a:schemeClr val="lt1"/>
                </a:solidFill>
                <a:latin typeface="Montserrat"/>
                <a:ea typeface="Montserrat"/>
                <a:cs typeface="Montserrat"/>
                <a:sym typeface="Montserrat"/>
              </a:defRPr>
            </a:lvl4pPr>
            <a:lvl5pPr lvl="4" algn="r">
              <a:buNone/>
              <a:defRPr sz="1300" b="1">
                <a:solidFill>
                  <a:schemeClr val="lt1"/>
                </a:solidFill>
                <a:latin typeface="Montserrat"/>
                <a:ea typeface="Montserrat"/>
                <a:cs typeface="Montserrat"/>
                <a:sym typeface="Montserrat"/>
              </a:defRPr>
            </a:lvl5pPr>
            <a:lvl6pPr lvl="5" algn="r">
              <a:buNone/>
              <a:defRPr sz="1300" b="1">
                <a:solidFill>
                  <a:schemeClr val="lt1"/>
                </a:solidFill>
                <a:latin typeface="Montserrat"/>
                <a:ea typeface="Montserrat"/>
                <a:cs typeface="Montserrat"/>
                <a:sym typeface="Montserrat"/>
              </a:defRPr>
            </a:lvl6pPr>
            <a:lvl7pPr lvl="6" algn="r">
              <a:buNone/>
              <a:defRPr sz="1300" b="1">
                <a:solidFill>
                  <a:schemeClr val="lt1"/>
                </a:solidFill>
                <a:latin typeface="Montserrat"/>
                <a:ea typeface="Montserrat"/>
                <a:cs typeface="Montserrat"/>
                <a:sym typeface="Montserrat"/>
              </a:defRPr>
            </a:lvl7pPr>
            <a:lvl8pPr lvl="7" algn="r">
              <a:buNone/>
              <a:defRPr sz="1300" b="1">
                <a:solidFill>
                  <a:schemeClr val="lt1"/>
                </a:solidFill>
                <a:latin typeface="Montserrat"/>
                <a:ea typeface="Montserrat"/>
                <a:cs typeface="Montserrat"/>
                <a:sym typeface="Montserrat"/>
              </a:defRPr>
            </a:lvl8pPr>
            <a:lvl9pPr lvl="8" algn="r">
              <a:buNone/>
              <a:defRPr sz="1300" b="1">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4" r:id="rId3"/>
    <p:sldLayoutId id="2147483656"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idx="4294967295"/>
          </p:nvPr>
        </p:nvSpPr>
        <p:spPr>
          <a:xfrm>
            <a:off x="349469" y="2652778"/>
            <a:ext cx="4531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4000" dirty="0" smtClean="0">
                <a:solidFill>
                  <a:schemeClr val="accent1"/>
                </a:solidFill>
              </a:rPr>
              <a:t>Interface de Traitement </a:t>
            </a:r>
            <a:r>
              <a:rPr lang="fr-FR" sz="4000" dirty="0" smtClean="0">
                <a:solidFill>
                  <a:schemeClr val="accent1"/>
                </a:solidFill>
              </a:rPr>
              <a:t>d’image</a:t>
            </a:r>
            <a:endParaRPr sz="4000" dirty="0">
              <a:solidFill>
                <a:schemeClr val="accent1"/>
              </a:solidFill>
            </a:endParaRPr>
          </a:p>
        </p:txBody>
      </p:sp>
      <p:sp>
        <p:nvSpPr>
          <p:cNvPr id="99" name="Google Shape;99;p16"/>
          <p:cNvSpPr txBox="1">
            <a:spLocks noGrp="1"/>
          </p:cNvSpPr>
          <p:nvPr>
            <p:ph type="subTitle" idx="4294967295"/>
          </p:nvPr>
        </p:nvSpPr>
        <p:spPr>
          <a:xfrm>
            <a:off x="3302876" y="3852352"/>
            <a:ext cx="4531500" cy="784800"/>
          </a:xfrm>
          <a:prstGeom prst="rect">
            <a:avLst/>
          </a:prstGeom>
        </p:spPr>
        <p:txBody>
          <a:bodyPr spcFirstLastPara="1" wrap="square" lIns="91425" tIns="91425" rIns="91425" bIns="91425" anchor="t" anchorCtr="0">
            <a:noAutofit/>
          </a:bodyPr>
          <a:lstStyle/>
          <a:p>
            <a:pPr marL="0" lvl="0" indent="0" algn="r">
              <a:buNone/>
            </a:pPr>
            <a:r>
              <a:rPr lang="fr-FR" sz="1800" dirty="0" smtClean="0">
                <a:latin typeface="+mn-lt"/>
              </a:rPr>
              <a:t>Présenté par: </a:t>
            </a:r>
            <a:r>
              <a:rPr lang="fr-FR" sz="1800" dirty="0" smtClean="0">
                <a:latin typeface="+mn-lt"/>
              </a:rPr>
              <a:t>Sghaier</a:t>
            </a:r>
            <a:r>
              <a:rPr lang="fr-FR" sz="1800" dirty="0" smtClean="0">
                <a:latin typeface="+mn-lt"/>
              </a:rPr>
              <a:t> Med </a:t>
            </a:r>
            <a:r>
              <a:rPr lang="fr-FR" sz="1800" dirty="0" err="1" smtClean="0">
                <a:latin typeface="+mn-lt"/>
              </a:rPr>
              <a:t>Oussema</a:t>
            </a:r>
            <a:endParaRPr sz="1800" dirty="0">
              <a:latin typeface="+mn-lt"/>
            </a:endParaRPr>
          </a:p>
        </p:txBody>
      </p:sp>
      <p:sp>
        <p:nvSpPr>
          <p:cNvPr id="100" name="Google Shape;100;p16"/>
          <p:cNvSpPr txBox="1">
            <a:spLocks noGrp="1"/>
          </p:cNvSpPr>
          <p:nvPr>
            <p:ph type="body" idx="4294967295"/>
          </p:nvPr>
        </p:nvSpPr>
        <p:spPr>
          <a:xfrm>
            <a:off x="1568669" y="4524428"/>
            <a:ext cx="5620200" cy="467986"/>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fr-FR" sz="1600" dirty="0" smtClean="0"/>
              <a:t>Stratosphur4basic@gmail.com</a:t>
            </a:r>
            <a:endParaRPr sz="1600" dirty="0"/>
          </a:p>
        </p:txBody>
      </p:sp>
      <p:sp>
        <p:nvSpPr>
          <p:cNvPr id="106" name="Google Shape;106;p1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a:t>
            </a:fld>
            <a:endParaRPr/>
          </a:p>
        </p:txBody>
      </p:sp>
      <p:grpSp>
        <p:nvGrpSpPr>
          <p:cNvPr id="11" name="Google Shape;579;p41">
            <a:extLst>
              <a:ext uri="{FF2B5EF4-FFF2-40B4-BE49-F238E27FC236}">
                <a16:creationId xmlns:a16="http://schemas.microsoft.com/office/drawing/2014/main" xmlns="" id="{65095D26-60D1-4F91-BAE2-132CC8A3FD23}"/>
              </a:ext>
            </a:extLst>
          </p:cNvPr>
          <p:cNvGrpSpPr/>
          <p:nvPr/>
        </p:nvGrpSpPr>
        <p:grpSpPr>
          <a:xfrm>
            <a:off x="170794" y="1218146"/>
            <a:ext cx="1976747" cy="1434016"/>
            <a:chOff x="5247525" y="3007275"/>
            <a:chExt cx="517575" cy="384825"/>
          </a:xfrm>
        </p:grpSpPr>
        <p:sp>
          <p:nvSpPr>
            <p:cNvPr id="12" name="Google Shape;580;p41">
              <a:extLst>
                <a:ext uri="{FF2B5EF4-FFF2-40B4-BE49-F238E27FC236}">
                  <a16:creationId xmlns:a16="http://schemas.microsoft.com/office/drawing/2014/main" xmlns="" id="{59777275-1887-4650-AE67-C22DB96A88F5}"/>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1;p41">
              <a:extLst>
                <a:ext uri="{FF2B5EF4-FFF2-40B4-BE49-F238E27FC236}">
                  <a16:creationId xmlns:a16="http://schemas.microsoft.com/office/drawing/2014/main" xmlns="" id="{4AF553E1-AD76-4D20-89A0-99A2A098B3A2}"/>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ZoneTexte 8"/>
          <p:cNvSpPr txBox="1"/>
          <p:nvPr/>
        </p:nvSpPr>
        <p:spPr>
          <a:xfrm>
            <a:off x="220718" y="567558"/>
            <a:ext cx="2544286" cy="646331"/>
          </a:xfrm>
          <a:prstGeom prst="rect">
            <a:avLst/>
          </a:prstGeom>
          <a:noFill/>
        </p:spPr>
        <p:txBody>
          <a:bodyPr wrap="none" rtlCol="0">
            <a:spAutoFit/>
          </a:bodyPr>
          <a:lstStyle/>
          <a:p>
            <a:r>
              <a:rPr lang="fr-FR" sz="3600" b="1" dirty="0" smtClean="0">
                <a:solidFill>
                  <a:schemeClr val="tx2">
                    <a:lumMod val="85000"/>
                  </a:schemeClr>
                </a:solidFill>
                <a:latin typeface="Arial" pitchFamily="34" charset="0"/>
                <a:cs typeface="Arial" pitchFamily="34" charset="0"/>
              </a:rPr>
              <a:t>Mini Projet</a:t>
            </a:r>
            <a:endParaRPr lang="fr-FR" sz="3600" b="1" dirty="0">
              <a:solidFill>
                <a:schemeClr val="tx2">
                  <a:lumMod val="85000"/>
                </a:schemeClr>
              </a:solidFill>
              <a:latin typeface="Arial" pitchFamily="34" charset="0"/>
              <a:cs typeface="Arial" pitchFamily="34" charset="0"/>
            </a:endParaRPr>
          </a:p>
        </p:txBody>
      </p:sp>
    </p:spTree>
    <p:extLst>
      <p:ext uri="{BB962C8B-B14F-4D97-AF65-F5344CB8AC3E}">
        <p14:creationId xmlns:p14="http://schemas.microsoft.com/office/powerpoint/2010/main" xmlns="" val="38681454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48300" y="1354750"/>
            <a:ext cx="35223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FFC107"/>
                </a:solidFill>
              </a:rPr>
              <a:t>1.</a:t>
            </a:r>
            <a:endParaRPr sz="7200" dirty="0">
              <a:solidFill>
                <a:srgbClr val="FFC107"/>
              </a:solidFill>
            </a:endParaRPr>
          </a:p>
          <a:p>
            <a:pPr indent="-317500">
              <a:lnSpc>
                <a:spcPct val="115000"/>
              </a:lnSpc>
            </a:pPr>
            <a:r>
              <a:rPr lang="fr-FR" sz="3200" dirty="0" smtClean="0"/>
              <a:t>Les étapes de traitement d’image</a:t>
            </a:r>
          </a:p>
        </p:txBody>
      </p:sp>
      <p:sp>
        <p:nvSpPr>
          <p:cNvPr id="113" name="Google Shape;113;p17"/>
          <p:cNvSpPr txBox="1">
            <a:spLocks noGrp="1"/>
          </p:cNvSpPr>
          <p:nvPr>
            <p:ph type="sldNum" idx="4294967295"/>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10</a:t>
            </a:f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7"/>
          <p:cNvSpPr txBox="1">
            <a:spLocks noGrp="1"/>
          </p:cNvSpPr>
          <p:nvPr>
            <p:ph type="title"/>
          </p:nvPr>
        </p:nvSpPr>
        <p:spPr>
          <a:xfrm>
            <a:off x="848560" y="811441"/>
            <a:ext cx="4801500" cy="409500"/>
          </a:xfrm>
          <a:prstGeom prst="rect">
            <a:avLst/>
          </a:prstGeom>
        </p:spPr>
        <p:txBody>
          <a:bodyPr spcFirstLastPara="1" wrap="square" lIns="91425" tIns="91425" rIns="91425" bIns="91425" anchor="b" anchorCtr="0">
            <a:noAutofit/>
          </a:bodyPr>
          <a:lstStyle/>
          <a:p>
            <a:pPr lvl="0"/>
            <a:r>
              <a:rPr lang="fr-FR" dirty="0" smtClean="0">
                <a:solidFill>
                  <a:srgbClr val="92D050"/>
                </a:solidFill>
              </a:rPr>
              <a:t>Acquisition d’image</a:t>
            </a:r>
            <a:endParaRPr lang="fr-FR" dirty="0">
              <a:solidFill>
                <a:srgbClr val="92D050"/>
              </a:solidFill>
            </a:endParaRPr>
          </a:p>
        </p:txBody>
      </p:sp>
      <p:grpSp>
        <p:nvGrpSpPr>
          <p:cNvPr id="236" name="Google Shape;236;p27"/>
          <p:cNvGrpSpPr/>
          <p:nvPr/>
        </p:nvGrpSpPr>
        <p:grpSpPr>
          <a:xfrm>
            <a:off x="318294" y="677288"/>
            <a:ext cx="449036" cy="470808"/>
            <a:chOff x="5961125" y="1623900"/>
            <a:chExt cx="427450" cy="448175"/>
          </a:xfrm>
        </p:grpSpPr>
        <p:sp>
          <p:nvSpPr>
            <p:cNvPr id="237" name="Google Shape;237;p2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38;p2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2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240;p2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41;p2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42;p2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43;p2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4" name="Google Shape;244;p2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2" name="Rectangle 1">
            <a:extLst>
              <a:ext uri="{FF2B5EF4-FFF2-40B4-BE49-F238E27FC236}">
                <a16:creationId xmlns:a16="http://schemas.microsoft.com/office/drawing/2014/main" xmlns="" id="{8EEA2F5F-225E-4228-A840-5AE165B5C13A}"/>
              </a:ext>
            </a:extLst>
          </p:cNvPr>
          <p:cNvSpPr/>
          <p:nvPr/>
        </p:nvSpPr>
        <p:spPr>
          <a:xfrm>
            <a:off x="767329" y="1449630"/>
            <a:ext cx="6257227" cy="338554"/>
          </a:xfrm>
          <a:prstGeom prst="rect">
            <a:avLst/>
          </a:prstGeom>
        </p:spPr>
        <p:txBody>
          <a:bodyPr wrap="square">
            <a:spAutoFit/>
          </a:bodyPr>
          <a:lstStyle/>
          <a:p>
            <a:pPr lvl="0">
              <a:spcBef>
                <a:spcPts val="600"/>
              </a:spcBef>
              <a:buClr>
                <a:srgbClr val="666666"/>
              </a:buClr>
              <a:buSzPts val="1600"/>
              <a:defRPr/>
            </a:pPr>
            <a:r>
              <a:rPr kumimoji="0" lang="fr-FR" sz="1600" b="0" i="0" u="none" strike="noStrike" kern="0" cap="none" spc="0" normalizeH="0" baseline="0" noProof="0" dirty="0" smtClean="0">
                <a:ln>
                  <a:noFill/>
                </a:ln>
                <a:solidFill>
                  <a:schemeClr val="accent2">
                    <a:lumMod val="75000"/>
                  </a:schemeClr>
                </a:solidFill>
                <a:effectLst/>
                <a:uLnTx/>
                <a:uFillTx/>
                <a:latin typeface="Karla"/>
                <a:cs typeface="Arial"/>
                <a:sym typeface="Karla"/>
              </a:rPr>
              <a:t>Importer</a:t>
            </a:r>
            <a:r>
              <a:rPr kumimoji="0" lang="fr-FR" sz="1600" b="0" i="0" u="none" strike="noStrike" kern="0" cap="none" spc="0" normalizeH="0" noProof="0" dirty="0" smtClean="0">
                <a:ln>
                  <a:noFill/>
                </a:ln>
                <a:solidFill>
                  <a:schemeClr val="accent2">
                    <a:lumMod val="75000"/>
                  </a:schemeClr>
                </a:solidFill>
                <a:effectLst/>
                <a:uLnTx/>
                <a:uFillTx/>
                <a:latin typeface="Karla"/>
                <a:cs typeface="Arial"/>
                <a:sym typeface="Karla"/>
              </a:rPr>
              <a:t> une image :</a:t>
            </a:r>
            <a:endParaRPr kumimoji="0" lang="fr-FR" sz="1600" b="0" i="0" u="none" strike="noStrike" kern="0" cap="none" spc="0" normalizeH="0" baseline="0" noProof="0" dirty="0">
              <a:ln>
                <a:noFill/>
              </a:ln>
              <a:solidFill>
                <a:schemeClr val="accent2">
                  <a:lumMod val="75000"/>
                </a:schemeClr>
              </a:solidFill>
              <a:effectLst/>
              <a:uLnTx/>
              <a:uFillTx/>
              <a:latin typeface="Karla"/>
              <a:cs typeface="Arial"/>
              <a:sym typeface="Karla"/>
            </a:endParaRPr>
          </a:p>
        </p:txBody>
      </p:sp>
      <p:sp>
        <p:nvSpPr>
          <p:cNvPr id="3" name="Rectangle 2">
            <a:extLst>
              <a:ext uri="{FF2B5EF4-FFF2-40B4-BE49-F238E27FC236}">
                <a16:creationId xmlns:a16="http://schemas.microsoft.com/office/drawing/2014/main" xmlns="" id="{5EEC5DA2-A778-45E3-B494-E3AD55441F3B}"/>
              </a:ext>
            </a:extLst>
          </p:cNvPr>
          <p:cNvSpPr/>
          <p:nvPr/>
        </p:nvSpPr>
        <p:spPr>
          <a:xfrm>
            <a:off x="663069" y="2394968"/>
            <a:ext cx="3057594" cy="1892826"/>
          </a:xfrm>
          <a:prstGeom prst="rect">
            <a:avLst/>
          </a:prstGeom>
        </p:spPr>
        <p:txBody>
          <a:bodyPr wrap="square">
            <a:spAutoFit/>
          </a:bodyPr>
          <a:lstStyle/>
          <a:p>
            <a:pPr marL="457200" lvl="0" indent="-330200">
              <a:spcBef>
                <a:spcPts val="600"/>
              </a:spcBef>
              <a:buClr>
                <a:srgbClr val="666666"/>
              </a:buClr>
              <a:buSzPts val="1600"/>
              <a:buFont typeface="Karla"/>
              <a:buChar char="▸"/>
              <a:defRPr/>
            </a:pPr>
            <a:r>
              <a:rPr lang="fr-FR" sz="2400" dirty="0" smtClean="0">
                <a:solidFill>
                  <a:srgbClr val="666666"/>
                </a:solidFill>
                <a:latin typeface="Karla"/>
                <a:sym typeface="Karla"/>
              </a:rPr>
              <a:t>Ajouter une image « </a:t>
            </a:r>
            <a:r>
              <a:rPr lang="fr-FR" sz="2400" b="1" dirty="0" smtClean="0">
                <a:solidFill>
                  <a:schemeClr val="accent5">
                    <a:lumMod val="75000"/>
                  </a:schemeClr>
                </a:solidFill>
                <a:latin typeface="Karla"/>
                <a:sym typeface="Karla"/>
              </a:rPr>
              <a:t>PNG</a:t>
            </a:r>
            <a:r>
              <a:rPr lang="fr-FR" sz="2400" dirty="0" smtClean="0">
                <a:solidFill>
                  <a:srgbClr val="666666"/>
                </a:solidFill>
                <a:latin typeface="Karla"/>
                <a:sym typeface="Karla"/>
              </a:rPr>
              <a:t> » à partir de mon ordinateur</a:t>
            </a:r>
            <a:r>
              <a:rPr lang="fr-FR" sz="2400" dirty="0">
                <a:solidFill>
                  <a:srgbClr val="666666"/>
                </a:solidFill>
                <a:latin typeface="Karla"/>
                <a:sym typeface="Karla"/>
              </a:rPr>
              <a:t> </a:t>
            </a:r>
            <a:endParaRPr lang="fr-FR" sz="2400" dirty="0" smtClean="0">
              <a:solidFill>
                <a:srgbClr val="666666"/>
              </a:solidFill>
              <a:latin typeface="Karla"/>
              <a:sym typeface="Karla"/>
            </a:endParaRPr>
          </a:p>
          <a:p>
            <a:pPr marL="457200" lvl="0" indent="-330200">
              <a:spcBef>
                <a:spcPts val="600"/>
              </a:spcBef>
              <a:buClr>
                <a:srgbClr val="666666"/>
              </a:buClr>
              <a:buSzPts val="1600"/>
              <a:defRPr/>
            </a:pPr>
            <a:endParaRPr lang="fr-FR" sz="1600" dirty="0" smtClean="0">
              <a:solidFill>
                <a:srgbClr val="666666"/>
              </a:solidFill>
              <a:latin typeface="Karla"/>
              <a:sym typeface="Karla"/>
            </a:endParaRPr>
          </a:p>
        </p:txBody>
      </p:sp>
      <p:pic>
        <p:nvPicPr>
          <p:cNvPr id="14" name="Image 13"/>
          <p:cNvPicPr/>
          <p:nvPr/>
        </p:nvPicPr>
        <p:blipFill>
          <a:blip r:embed="rId3"/>
          <a:srcRect/>
          <a:stretch>
            <a:fillRect/>
          </a:stretch>
        </p:blipFill>
        <p:spPr bwMode="auto">
          <a:xfrm>
            <a:off x="3878316" y="1355834"/>
            <a:ext cx="5013436" cy="3645120"/>
          </a:xfrm>
          <a:prstGeom prst="rect">
            <a:avLst/>
          </a:prstGeom>
          <a:noFill/>
          <a:ln w="9525">
            <a:noFill/>
            <a:miter lim="800000"/>
            <a:headEnd/>
            <a:tailEnd/>
          </a:ln>
          <a:effectLst/>
        </p:spPr>
      </p:pic>
    </p:spTree>
    <p:extLst>
      <p:ext uri="{BB962C8B-B14F-4D97-AF65-F5344CB8AC3E}">
        <p14:creationId xmlns:p14="http://schemas.microsoft.com/office/powerpoint/2010/main" xmlns="" val="31126559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7"/>
          <p:cNvSpPr txBox="1">
            <a:spLocks noGrp="1"/>
          </p:cNvSpPr>
          <p:nvPr>
            <p:ph type="title"/>
          </p:nvPr>
        </p:nvSpPr>
        <p:spPr>
          <a:xfrm>
            <a:off x="848560" y="811441"/>
            <a:ext cx="4801500" cy="409500"/>
          </a:xfrm>
          <a:prstGeom prst="rect">
            <a:avLst/>
          </a:prstGeom>
        </p:spPr>
        <p:txBody>
          <a:bodyPr spcFirstLastPara="1" wrap="square" lIns="91425" tIns="91425" rIns="91425" bIns="91425" anchor="b" anchorCtr="0">
            <a:noAutofit/>
          </a:bodyPr>
          <a:lstStyle/>
          <a:p>
            <a:pPr lvl="0"/>
            <a:r>
              <a:rPr lang="fr-FR" dirty="0" smtClean="0">
                <a:solidFill>
                  <a:srgbClr val="92D050"/>
                </a:solidFill>
              </a:rPr>
              <a:t>Prendre une image</a:t>
            </a:r>
            <a:endParaRPr lang="fr-FR" dirty="0">
              <a:solidFill>
                <a:srgbClr val="92D050"/>
              </a:solidFill>
            </a:endParaRPr>
          </a:p>
        </p:txBody>
      </p:sp>
      <p:grpSp>
        <p:nvGrpSpPr>
          <p:cNvPr id="4" name="Google Shape;236;p27"/>
          <p:cNvGrpSpPr/>
          <p:nvPr/>
        </p:nvGrpSpPr>
        <p:grpSpPr>
          <a:xfrm>
            <a:off x="318294" y="677288"/>
            <a:ext cx="449036" cy="470808"/>
            <a:chOff x="5961125" y="1623900"/>
            <a:chExt cx="427450" cy="448175"/>
          </a:xfrm>
        </p:grpSpPr>
        <p:sp>
          <p:nvSpPr>
            <p:cNvPr id="237" name="Google Shape;237;p2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38;p2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2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240;p2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41;p2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42;p2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43;p2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4" name="Google Shape;244;p2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2" name="Rectangle 1">
            <a:extLst>
              <a:ext uri="{FF2B5EF4-FFF2-40B4-BE49-F238E27FC236}">
                <a16:creationId xmlns:a16="http://schemas.microsoft.com/office/drawing/2014/main" xmlns="" id="{8EEA2F5F-225E-4228-A840-5AE165B5C13A}"/>
              </a:ext>
            </a:extLst>
          </p:cNvPr>
          <p:cNvSpPr/>
          <p:nvPr/>
        </p:nvSpPr>
        <p:spPr>
          <a:xfrm>
            <a:off x="767329" y="1449630"/>
            <a:ext cx="6257227" cy="661720"/>
          </a:xfrm>
          <a:prstGeom prst="rect">
            <a:avLst/>
          </a:prstGeom>
        </p:spPr>
        <p:txBody>
          <a:bodyPr wrap="square">
            <a:spAutoFit/>
          </a:bodyPr>
          <a:lstStyle/>
          <a:p>
            <a:pPr lvl="0">
              <a:spcBef>
                <a:spcPts val="600"/>
              </a:spcBef>
              <a:buClr>
                <a:srgbClr val="666666"/>
              </a:buClr>
              <a:buSzPts val="1600"/>
              <a:defRPr/>
            </a:pPr>
            <a:r>
              <a:rPr kumimoji="0" lang="fr-FR" sz="1600" b="0" i="0" u="none" strike="noStrike" kern="0" cap="none" spc="0" normalizeH="0" baseline="0" noProof="0" dirty="0" smtClean="0">
                <a:ln>
                  <a:noFill/>
                </a:ln>
                <a:solidFill>
                  <a:schemeClr val="accent2">
                    <a:lumMod val="75000"/>
                  </a:schemeClr>
                </a:solidFill>
                <a:effectLst/>
                <a:uLnTx/>
                <a:uFillTx/>
                <a:latin typeface="Karla"/>
                <a:cs typeface="Arial"/>
                <a:sym typeface="Karla"/>
              </a:rPr>
              <a:t>Prendre</a:t>
            </a:r>
            <a:r>
              <a:rPr kumimoji="0" lang="fr-FR" sz="1600" b="0" i="0" u="none" strike="noStrike" kern="0" cap="none" spc="0" normalizeH="0" noProof="0" dirty="0" smtClean="0">
                <a:ln>
                  <a:noFill/>
                </a:ln>
                <a:solidFill>
                  <a:schemeClr val="accent2">
                    <a:lumMod val="75000"/>
                  </a:schemeClr>
                </a:solidFill>
                <a:effectLst/>
                <a:uLnTx/>
                <a:uFillTx/>
                <a:latin typeface="Karla"/>
                <a:cs typeface="Arial"/>
                <a:sym typeface="Karla"/>
              </a:rPr>
              <a:t> une image depuis mon</a:t>
            </a:r>
          </a:p>
          <a:p>
            <a:pPr lvl="0">
              <a:spcBef>
                <a:spcPts val="600"/>
              </a:spcBef>
              <a:buClr>
                <a:srgbClr val="666666"/>
              </a:buClr>
              <a:buSzPts val="1600"/>
              <a:defRPr/>
            </a:pPr>
            <a:r>
              <a:rPr kumimoji="0" lang="fr-FR" sz="1600" b="0" i="0" u="none" strike="noStrike" kern="0" cap="none" spc="0" normalizeH="0" noProof="0" dirty="0" smtClean="0">
                <a:ln>
                  <a:noFill/>
                </a:ln>
                <a:solidFill>
                  <a:schemeClr val="accent2">
                    <a:lumMod val="75000"/>
                  </a:schemeClr>
                </a:solidFill>
                <a:effectLst/>
                <a:uLnTx/>
                <a:uFillTx/>
                <a:latin typeface="Karla"/>
                <a:cs typeface="Arial"/>
                <a:sym typeface="Karla"/>
              </a:rPr>
              <a:t> camera</a:t>
            </a:r>
            <a:endParaRPr kumimoji="0" lang="fr-FR" sz="1600" b="0" i="0" u="none" strike="noStrike" kern="0" cap="none" spc="0" normalizeH="0" baseline="0" noProof="0" dirty="0">
              <a:ln>
                <a:noFill/>
              </a:ln>
              <a:solidFill>
                <a:schemeClr val="accent2">
                  <a:lumMod val="75000"/>
                </a:schemeClr>
              </a:solidFill>
              <a:effectLst/>
              <a:uLnTx/>
              <a:uFillTx/>
              <a:latin typeface="Karla"/>
              <a:cs typeface="Arial"/>
              <a:sym typeface="Karla"/>
            </a:endParaRPr>
          </a:p>
        </p:txBody>
      </p:sp>
      <p:sp>
        <p:nvSpPr>
          <p:cNvPr id="3" name="Rectangle 2">
            <a:extLst>
              <a:ext uri="{FF2B5EF4-FFF2-40B4-BE49-F238E27FC236}">
                <a16:creationId xmlns:a16="http://schemas.microsoft.com/office/drawing/2014/main" xmlns="" id="{5EEC5DA2-A778-45E3-B494-E3AD55441F3B}"/>
              </a:ext>
            </a:extLst>
          </p:cNvPr>
          <p:cNvSpPr/>
          <p:nvPr/>
        </p:nvSpPr>
        <p:spPr>
          <a:xfrm>
            <a:off x="663069" y="2394968"/>
            <a:ext cx="3057594" cy="3123932"/>
          </a:xfrm>
          <a:prstGeom prst="rect">
            <a:avLst/>
          </a:prstGeom>
        </p:spPr>
        <p:txBody>
          <a:bodyPr wrap="square">
            <a:spAutoFit/>
          </a:bodyPr>
          <a:lstStyle/>
          <a:p>
            <a:pPr marL="457200" lvl="0" indent="-330200">
              <a:spcBef>
                <a:spcPts val="600"/>
              </a:spcBef>
              <a:buClr>
                <a:srgbClr val="666666"/>
              </a:buClr>
              <a:buSzPts val="1600"/>
              <a:buFont typeface="Karla"/>
              <a:buChar char="▸"/>
              <a:defRPr/>
            </a:pPr>
            <a:r>
              <a:rPr lang="fr-FR" dirty="0" smtClean="0">
                <a:solidFill>
                  <a:srgbClr val="666666"/>
                </a:solidFill>
                <a:latin typeface="Karla"/>
                <a:sym typeface="Karla"/>
              </a:rPr>
              <a:t>Prendre une image en temps réel depuis mon camera codé en 16 bits </a:t>
            </a:r>
          </a:p>
          <a:p>
            <a:pPr marL="457200" lvl="0" indent="-330200">
              <a:spcBef>
                <a:spcPts val="600"/>
              </a:spcBef>
              <a:buClr>
                <a:srgbClr val="666666"/>
              </a:buClr>
              <a:buSzPts val="1600"/>
              <a:buFont typeface="Karla"/>
              <a:buChar char="▸"/>
              <a:defRPr/>
            </a:pPr>
            <a:r>
              <a:rPr lang="fr-FR" dirty="0" smtClean="0">
                <a:solidFill>
                  <a:srgbClr val="666666"/>
                </a:solidFill>
                <a:latin typeface="Karla"/>
                <a:sym typeface="Karla"/>
              </a:rPr>
              <a:t>Appuyer « P» pour faire une capture</a:t>
            </a:r>
          </a:p>
          <a:p>
            <a:pPr marL="457200" lvl="0" indent="-330200">
              <a:spcBef>
                <a:spcPts val="600"/>
              </a:spcBef>
              <a:buClr>
                <a:srgbClr val="666666"/>
              </a:buClr>
              <a:buSzPts val="1600"/>
              <a:buFont typeface="Karla"/>
              <a:buChar char="▸"/>
              <a:defRPr/>
            </a:pPr>
            <a:r>
              <a:rPr lang="fr-FR" dirty="0" smtClean="0">
                <a:solidFill>
                  <a:srgbClr val="666666"/>
                </a:solidFill>
                <a:latin typeface="Karla"/>
                <a:sym typeface="Karla"/>
              </a:rPr>
              <a:t>Appuyer « Q» pour quitter</a:t>
            </a:r>
          </a:p>
          <a:p>
            <a:pPr marL="457200" lvl="0" indent="-330200">
              <a:spcBef>
                <a:spcPts val="600"/>
              </a:spcBef>
              <a:buClr>
                <a:srgbClr val="666666"/>
              </a:buClr>
              <a:buSzPts val="1600"/>
              <a:buFont typeface="Karla"/>
              <a:buChar char="▸"/>
              <a:defRPr/>
            </a:pPr>
            <a:r>
              <a:rPr lang="fr-FR" dirty="0" smtClean="0">
                <a:solidFill>
                  <a:srgbClr val="666666"/>
                </a:solidFill>
                <a:latin typeface="Karla"/>
                <a:sym typeface="Karla"/>
              </a:rPr>
              <a:t>L’image sera automatiquement enregistrer   dans la partition « </a:t>
            </a:r>
            <a:r>
              <a:rPr lang="fr-FR" b="1" dirty="0" smtClean="0">
                <a:solidFill>
                  <a:schemeClr val="accent5">
                    <a:lumMod val="75000"/>
                  </a:schemeClr>
                </a:solidFill>
                <a:latin typeface="Karla"/>
                <a:sym typeface="Karla"/>
              </a:rPr>
              <a:t>C:/images/ *.png</a:t>
            </a:r>
            <a:r>
              <a:rPr lang="fr-FR" dirty="0" smtClean="0">
                <a:solidFill>
                  <a:srgbClr val="666666"/>
                </a:solidFill>
                <a:latin typeface="Karla"/>
                <a:sym typeface="Karla"/>
              </a:rPr>
              <a:t>»</a:t>
            </a:r>
          </a:p>
          <a:p>
            <a:pPr marL="457200" lvl="0" indent="-330200">
              <a:spcBef>
                <a:spcPts val="600"/>
              </a:spcBef>
              <a:buClr>
                <a:srgbClr val="666666"/>
              </a:buClr>
              <a:buSzPts val="1600"/>
              <a:buFont typeface="Karla"/>
              <a:buChar char="▸"/>
              <a:defRPr/>
            </a:pPr>
            <a:endParaRPr lang="fr-FR" sz="1600" dirty="0" smtClean="0">
              <a:solidFill>
                <a:srgbClr val="666666"/>
              </a:solidFill>
              <a:latin typeface="Karla"/>
              <a:sym typeface="Karla"/>
            </a:endParaRPr>
          </a:p>
          <a:p>
            <a:pPr marL="457200" lvl="0" indent="-330200">
              <a:spcBef>
                <a:spcPts val="600"/>
              </a:spcBef>
              <a:buClr>
                <a:srgbClr val="666666"/>
              </a:buClr>
              <a:buSzPts val="1600"/>
              <a:defRPr/>
            </a:pPr>
            <a:endParaRPr lang="fr-FR" sz="1600" dirty="0" smtClean="0">
              <a:solidFill>
                <a:srgbClr val="666666"/>
              </a:solidFill>
              <a:latin typeface="Karla"/>
              <a:sym typeface="Karla"/>
            </a:endParaRPr>
          </a:p>
        </p:txBody>
      </p:sp>
      <p:pic>
        <p:nvPicPr>
          <p:cNvPr id="15" name="Image 14"/>
          <p:cNvPicPr/>
          <p:nvPr/>
        </p:nvPicPr>
        <p:blipFill>
          <a:blip r:embed="rId3"/>
          <a:srcRect/>
          <a:stretch>
            <a:fillRect/>
          </a:stretch>
        </p:blipFill>
        <p:spPr bwMode="auto">
          <a:xfrm>
            <a:off x="4204137" y="1450428"/>
            <a:ext cx="4529959" cy="3331779"/>
          </a:xfrm>
          <a:prstGeom prst="rect">
            <a:avLst/>
          </a:prstGeom>
          <a:noFill/>
          <a:ln w="9525">
            <a:noFill/>
            <a:miter lim="800000"/>
            <a:headEnd/>
            <a:tailEnd/>
          </a:ln>
          <a:effectLst/>
        </p:spPr>
      </p:pic>
    </p:spTree>
    <p:extLst>
      <p:ext uri="{BB962C8B-B14F-4D97-AF65-F5344CB8AC3E}">
        <p14:creationId xmlns:p14="http://schemas.microsoft.com/office/powerpoint/2010/main" xmlns="" val="31126559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7"/>
          <p:cNvSpPr txBox="1">
            <a:spLocks noGrp="1"/>
          </p:cNvSpPr>
          <p:nvPr>
            <p:ph type="title"/>
          </p:nvPr>
        </p:nvSpPr>
        <p:spPr>
          <a:xfrm>
            <a:off x="848560" y="811441"/>
            <a:ext cx="4801500" cy="409500"/>
          </a:xfrm>
          <a:prstGeom prst="rect">
            <a:avLst/>
          </a:prstGeom>
        </p:spPr>
        <p:txBody>
          <a:bodyPr spcFirstLastPara="1" wrap="square" lIns="91425" tIns="91425" rIns="91425" bIns="91425" anchor="b" anchorCtr="0">
            <a:noAutofit/>
          </a:bodyPr>
          <a:lstStyle/>
          <a:p>
            <a:pPr lvl="0"/>
            <a:r>
              <a:rPr lang="fr-FR" dirty="0" smtClean="0">
                <a:solidFill>
                  <a:srgbClr val="92D050"/>
                </a:solidFill>
              </a:rPr>
              <a:t>Bruit additif:</a:t>
            </a:r>
            <a:endParaRPr lang="fr-FR" dirty="0">
              <a:solidFill>
                <a:srgbClr val="92D050"/>
              </a:solidFill>
            </a:endParaRPr>
          </a:p>
        </p:txBody>
      </p:sp>
      <p:grpSp>
        <p:nvGrpSpPr>
          <p:cNvPr id="4" name="Google Shape;236;p27"/>
          <p:cNvGrpSpPr/>
          <p:nvPr/>
        </p:nvGrpSpPr>
        <p:grpSpPr>
          <a:xfrm>
            <a:off x="318294" y="677288"/>
            <a:ext cx="449036" cy="470808"/>
            <a:chOff x="5961125" y="1623900"/>
            <a:chExt cx="427450" cy="448175"/>
          </a:xfrm>
        </p:grpSpPr>
        <p:sp>
          <p:nvSpPr>
            <p:cNvPr id="237" name="Google Shape;237;p2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38;p2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2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240;p2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41;p2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42;p2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43;p2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4" name="Google Shape;244;p2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2" name="Rectangle 1">
            <a:extLst>
              <a:ext uri="{FF2B5EF4-FFF2-40B4-BE49-F238E27FC236}">
                <a16:creationId xmlns:a16="http://schemas.microsoft.com/office/drawing/2014/main" xmlns="" id="{8EEA2F5F-225E-4228-A840-5AE165B5C13A}"/>
              </a:ext>
            </a:extLst>
          </p:cNvPr>
          <p:cNvSpPr/>
          <p:nvPr/>
        </p:nvSpPr>
        <p:spPr>
          <a:xfrm>
            <a:off x="809370" y="1228913"/>
            <a:ext cx="6257227" cy="338554"/>
          </a:xfrm>
          <a:prstGeom prst="rect">
            <a:avLst/>
          </a:prstGeom>
        </p:spPr>
        <p:txBody>
          <a:bodyPr wrap="square">
            <a:spAutoFit/>
          </a:bodyPr>
          <a:lstStyle/>
          <a:p>
            <a:pPr lvl="0">
              <a:spcBef>
                <a:spcPts val="600"/>
              </a:spcBef>
              <a:buClr>
                <a:srgbClr val="666666"/>
              </a:buClr>
              <a:buSzPts val="1600"/>
              <a:defRPr/>
            </a:pPr>
            <a:r>
              <a:rPr kumimoji="0" lang="fr-FR" sz="1600" b="0" i="0" u="none" strike="noStrike" kern="0" cap="none" spc="0" normalizeH="0" baseline="0" noProof="0" dirty="0" smtClean="0">
                <a:ln>
                  <a:noFill/>
                </a:ln>
                <a:solidFill>
                  <a:schemeClr val="accent2">
                    <a:lumMod val="75000"/>
                  </a:schemeClr>
                </a:solidFill>
                <a:effectLst/>
                <a:uLnTx/>
                <a:uFillTx/>
                <a:latin typeface="Karla"/>
                <a:cs typeface="Arial"/>
                <a:sym typeface="Karla"/>
              </a:rPr>
              <a:t>Bruit </a:t>
            </a:r>
            <a:r>
              <a:rPr kumimoji="0" lang="fr-FR" sz="1600" b="0" i="0" u="none" strike="noStrike" kern="0" cap="none" spc="0" normalizeH="0" baseline="0" noProof="0" dirty="0" err="1" smtClean="0">
                <a:ln>
                  <a:noFill/>
                </a:ln>
                <a:solidFill>
                  <a:schemeClr val="accent2">
                    <a:lumMod val="75000"/>
                  </a:schemeClr>
                </a:solidFill>
                <a:effectLst/>
                <a:uLnTx/>
                <a:uFillTx/>
                <a:latin typeface="Karla"/>
                <a:cs typeface="Arial"/>
                <a:sym typeface="Karla"/>
              </a:rPr>
              <a:t>sault</a:t>
            </a:r>
            <a:r>
              <a:rPr kumimoji="0" lang="fr-FR" sz="1600" b="0" i="0" u="none" strike="noStrike" kern="0" cap="none" spc="0" normalizeH="0" baseline="0" noProof="0" dirty="0" smtClean="0">
                <a:ln>
                  <a:noFill/>
                </a:ln>
                <a:solidFill>
                  <a:schemeClr val="accent2">
                    <a:lumMod val="75000"/>
                  </a:schemeClr>
                </a:solidFill>
                <a:effectLst/>
                <a:uLnTx/>
                <a:uFillTx/>
                <a:latin typeface="Karla"/>
                <a:cs typeface="Arial"/>
                <a:sym typeface="Karla"/>
              </a:rPr>
              <a:t>&amp;</a:t>
            </a:r>
            <a:r>
              <a:rPr kumimoji="0" lang="fr-FR" sz="1600" b="0" i="0" u="none" strike="noStrike" kern="0" cap="none" spc="0" normalizeH="0" baseline="0" noProof="0" dirty="0" err="1" smtClean="0">
                <a:ln>
                  <a:noFill/>
                </a:ln>
                <a:solidFill>
                  <a:schemeClr val="accent2">
                    <a:lumMod val="75000"/>
                  </a:schemeClr>
                </a:solidFill>
                <a:effectLst/>
                <a:uLnTx/>
                <a:uFillTx/>
                <a:latin typeface="Karla"/>
                <a:cs typeface="Arial"/>
                <a:sym typeface="Karla"/>
              </a:rPr>
              <a:t>pepper</a:t>
            </a:r>
            <a:endParaRPr kumimoji="0" lang="fr-FR" sz="1600" b="0" i="0" u="none" strike="noStrike" kern="0" cap="none" spc="0" normalizeH="0" baseline="0" noProof="0" dirty="0">
              <a:ln>
                <a:noFill/>
              </a:ln>
              <a:solidFill>
                <a:schemeClr val="accent2">
                  <a:lumMod val="75000"/>
                </a:schemeClr>
              </a:solidFill>
              <a:effectLst/>
              <a:uLnTx/>
              <a:uFillTx/>
              <a:latin typeface="Karla"/>
              <a:cs typeface="Arial"/>
              <a:sym typeface="Karla"/>
            </a:endParaRPr>
          </a:p>
        </p:txBody>
      </p:sp>
      <p:sp>
        <p:nvSpPr>
          <p:cNvPr id="3" name="Rectangle 2">
            <a:extLst>
              <a:ext uri="{FF2B5EF4-FFF2-40B4-BE49-F238E27FC236}">
                <a16:creationId xmlns:a16="http://schemas.microsoft.com/office/drawing/2014/main" xmlns="" id="{5EEC5DA2-A778-45E3-B494-E3AD55441F3B}"/>
              </a:ext>
            </a:extLst>
          </p:cNvPr>
          <p:cNvSpPr/>
          <p:nvPr/>
        </p:nvSpPr>
        <p:spPr>
          <a:xfrm>
            <a:off x="652559" y="1696402"/>
            <a:ext cx="3057594" cy="2646878"/>
          </a:xfrm>
          <a:prstGeom prst="rect">
            <a:avLst/>
          </a:prstGeom>
        </p:spPr>
        <p:txBody>
          <a:bodyPr wrap="square">
            <a:spAutoFit/>
          </a:bodyPr>
          <a:lstStyle/>
          <a:p>
            <a:pPr marL="457200" lvl="0" indent="-330200">
              <a:spcBef>
                <a:spcPts val="600"/>
              </a:spcBef>
              <a:buClr>
                <a:srgbClr val="666666"/>
              </a:buClr>
              <a:buSzPts val="1600"/>
              <a:buFont typeface="Karla"/>
              <a:buChar char="▸"/>
              <a:defRPr/>
            </a:pPr>
            <a:r>
              <a:rPr lang="fr-FR" dirty="0" smtClean="0">
                <a:solidFill>
                  <a:srgbClr val="666666"/>
                </a:solidFill>
                <a:latin typeface="Karla"/>
                <a:sym typeface="Karla"/>
              </a:rPr>
              <a:t>Le bruit </a:t>
            </a:r>
            <a:r>
              <a:rPr lang="fr-FR" b="1" dirty="0" smtClean="0">
                <a:solidFill>
                  <a:srgbClr val="666666"/>
                </a:solidFill>
                <a:latin typeface="Karla"/>
                <a:sym typeface="Karla"/>
              </a:rPr>
              <a:t>poivre et sel </a:t>
            </a:r>
            <a:r>
              <a:rPr lang="fr-FR" dirty="0" smtClean="0">
                <a:solidFill>
                  <a:srgbClr val="666666"/>
                </a:solidFill>
                <a:latin typeface="Karla"/>
                <a:sym typeface="Karla"/>
              </a:rPr>
              <a:t>également appelé bruit </a:t>
            </a:r>
            <a:r>
              <a:rPr lang="fr-FR" dirty="0" err="1" smtClean="0">
                <a:solidFill>
                  <a:srgbClr val="666666"/>
                </a:solidFill>
                <a:latin typeface="Karla"/>
                <a:sym typeface="Karla"/>
              </a:rPr>
              <a:t>impulsionnel</a:t>
            </a:r>
            <a:r>
              <a:rPr lang="fr-FR" dirty="0" smtClean="0">
                <a:solidFill>
                  <a:srgbClr val="666666"/>
                </a:solidFill>
                <a:latin typeface="Karla"/>
                <a:sym typeface="Karla"/>
              </a:rPr>
              <a:t> est une altération </a:t>
            </a:r>
            <a:r>
              <a:rPr lang="fr-FR" u="sng" dirty="0" smtClean="0">
                <a:solidFill>
                  <a:srgbClr val="666666"/>
                </a:solidFill>
                <a:latin typeface="Karla"/>
                <a:sym typeface="Karla"/>
              </a:rPr>
              <a:t>aléatoire</a:t>
            </a:r>
            <a:r>
              <a:rPr lang="fr-FR" dirty="0" smtClean="0">
                <a:solidFill>
                  <a:srgbClr val="666666"/>
                </a:solidFill>
                <a:latin typeface="Karla"/>
                <a:sym typeface="Karla"/>
              </a:rPr>
              <a:t> que subit une image numérique </a:t>
            </a:r>
          </a:p>
          <a:p>
            <a:pPr marL="457200" lvl="0" indent="-330200">
              <a:spcBef>
                <a:spcPts val="600"/>
              </a:spcBef>
              <a:buClr>
                <a:srgbClr val="666666"/>
              </a:buClr>
              <a:buSzPts val="1600"/>
              <a:buFont typeface="Karla"/>
              <a:buChar char="▸"/>
              <a:defRPr/>
            </a:pPr>
            <a:r>
              <a:rPr lang="fr-FR" dirty="0" smtClean="0">
                <a:solidFill>
                  <a:srgbClr val="666666"/>
                </a:solidFill>
                <a:latin typeface="Karla"/>
                <a:sym typeface="Karla"/>
              </a:rPr>
              <a:t>Le bruit </a:t>
            </a:r>
            <a:r>
              <a:rPr lang="fr-FR" b="1" dirty="0" smtClean="0">
                <a:solidFill>
                  <a:srgbClr val="666666"/>
                </a:solidFill>
                <a:latin typeface="Karla"/>
                <a:sym typeface="Karla"/>
              </a:rPr>
              <a:t>poivre et sel </a:t>
            </a:r>
            <a:r>
              <a:rPr lang="fr-FR" dirty="0" smtClean="0">
                <a:solidFill>
                  <a:srgbClr val="666666"/>
                </a:solidFill>
                <a:latin typeface="Karla"/>
                <a:sym typeface="Karla"/>
              </a:rPr>
              <a:t>également appelé bruit </a:t>
            </a:r>
            <a:r>
              <a:rPr lang="fr-FR" dirty="0" err="1" smtClean="0">
                <a:solidFill>
                  <a:srgbClr val="666666"/>
                </a:solidFill>
                <a:latin typeface="Karla"/>
                <a:sym typeface="Karla"/>
              </a:rPr>
              <a:t>impulsionnel</a:t>
            </a:r>
            <a:r>
              <a:rPr lang="fr-FR" dirty="0" smtClean="0">
                <a:solidFill>
                  <a:srgbClr val="666666"/>
                </a:solidFill>
                <a:latin typeface="Karla"/>
                <a:sym typeface="Karla"/>
              </a:rPr>
              <a:t> est une altération aléatoire que subit une image numérique</a:t>
            </a:r>
          </a:p>
          <a:p>
            <a:pPr marL="457200" lvl="0" indent="-330200">
              <a:spcBef>
                <a:spcPts val="600"/>
              </a:spcBef>
              <a:buClr>
                <a:srgbClr val="666666"/>
              </a:buClr>
              <a:buSzPts val="1600"/>
              <a:defRPr/>
            </a:pPr>
            <a:endParaRPr lang="fr-FR" sz="1600" dirty="0" smtClean="0">
              <a:solidFill>
                <a:srgbClr val="666666"/>
              </a:solidFill>
              <a:latin typeface="Karla"/>
              <a:sym typeface="Karla"/>
            </a:endParaRPr>
          </a:p>
        </p:txBody>
      </p:sp>
      <p:pic>
        <p:nvPicPr>
          <p:cNvPr id="16" name="Picture 2"/>
          <p:cNvPicPr>
            <a:picLocks noChangeAspect="1" noChangeArrowheads="1"/>
          </p:cNvPicPr>
          <p:nvPr/>
        </p:nvPicPr>
        <p:blipFill>
          <a:blip r:embed="rId3"/>
          <a:srcRect/>
          <a:stretch>
            <a:fillRect/>
          </a:stretch>
        </p:blipFill>
        <p:spPr bwMode="auto">
          <a:xfrm>
            <a:off x="3741690" y="1342479"/>
            <a:ext cx="5181599" cy="3362706"/>
          </a:xfrm>
          <a:prstGeom prst="rect">
            <a:avLst/>
          </a:prstGeom>
          <a:noFill/>
          <a:ln w="9525">
            <a:noFill/>
            <a:miter lim="800000"/>
            <a:headEnd/>
            <a:tailEnd/>
          </a:ln>
          <a:effectLst/>
        </p:spPr>
      </p:pic>
    </p:spTree>
    <p:extLst>
      <p:ext uri="{BB962C8B-B14F-4D97-AF65-F5344CB8AC3E}">
        <p14:creationId xmlns:p14="http://schemas.microsoft.com/office/powerpoint/2010/main" xmlns="" val="31126559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7"/>
          <p:cNvSpPr txBox="1">
            <a:spLocks noGrp="1"/>
          </p:cNvSpPr>
          <p:nvPr>
            <p:ph type="title"/>
          </p:nvPr>
        </p:nvSpPr>
        <p:spPr>
          <a:xfrm>
            <a:off x="848560" y="811441"/>
            <a:ext cx="4801500" cy="409500"/>
          </a:xfrm>
          <a:prstGeom prst="rect">
            <a:avLst/>
          </a:prstGeom>
        </p:spPr>
        <p:txBody>
          <a:bodyPr spcFirstLastPara="1" wrap="square" lIns="91425" tIns="91425" rIns="91425" bIns="91425" anchor="b" anchorCtr="0">
            <a:noAutofit/>
          </a:bodyPr>
          <a:lstStyle/>
          <a:p>
            <a:pPr lvl="0"/>
            <a:r>
              <a:rPr lang="fr-FR" dirty="0" smtClean="0">
                <a:solidFill>
                  <a:srgbClr val="92D050"/>
                </a:solidFill>
              </a:rPr>
              <a:t>Bruit additif:</a:t>
            </a:r>
            <a:endParaRPr lang="fr-FR" dirty="0">
              <a:solidFill>
                <a:srgbClr val="92D050"/>
              </a:solidFill>
            </a:endParaRPr>
          </a:p>
        </p:txBody>
      </p:sp>
      <p:grpSp>
        <p:nvGrpSpPr>
          <p:cNvPr id="4" name="Google Shape;236;p27"/>
          <p:cNvGrpSpPr/>
          <p:nvPr/>
        </p:nvGrpSpPr>
        <p:grpSpPr>
          <a:xfrm>
            <a:off x="318294" y="677288"/>
            <a:ext cx="449036" cy="470808"/>
            <a:chOff x="5961125" y="1623900"/>
            <a:chExt cx="427450" cy="448175"/>
          </a:xfrm>
        </p:grpSpPr>
        <p:sp>
          <p:nvSpPr>
            <p:cNvPr id="237" name="Google Shape;237;p2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38;p2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2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240;p2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41;p2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42;p2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43;p2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4" name="Google Shape;244;p2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2" name="Rectangle 1">
            <a:extLst>
              <a:ext uri="{FF2B5EF4-FFF2-40B4-BE49-F238E27FC236}">
                <a16:creationId xmlns:a16="http://schemas.microsoft.com/office/drawing/2014/main" xmlns="" id="{8EEA2F5F-225E-4228-A840-5AE165B5C13A}"/>
              </a:ext>
            </a:extLst>
          </p:cNvPr>
          <p:cNvSpPr/>
          <p:nvPr/>
        </p:nvSpPr>
        <p:spPr>
          <a:xfrm>
            <a:off x="809370" y="1228913"/>
            <a:ext cx="6257227" cy="338554"/>
          </a:xfrm>
          <a:prstGeom prst="rect">
            <a:avLst/>
          </a:prstGeom>
        </p:spPr>
        <p:txBody>
          <a:bodyPr wrap="square">
            <a:spAutoFit/>
          </a:bodyPr>
          <a:lstStyle/>
          <a:p>
            <a:pPr lvl="0">
              <a:spcBef>
                <a:spcPts val="600"/>
              </a:spcBef>
              <a:buClr>
                <a:srgbClr val="666666"/>
              </a:buClr>
              <a:buSzPts val="1600"/>
              <a:defRPr/>
            </a:pPr>
            <a:r>
              <a:rPr lang="fr-FR" sz="1600" dirty="0" smtClean="0">
                <a:solidFill>
                  <a:schemeClr val="accent2">
                    <a:lumMod val="75000"/>
                  </a:schemeClr>
                </a:solidFill>
                <a:latin typeface="Karla"/>
                <a:sym typeface="Karla"/>
              </a:rPr>
              <a:t>Bruit gaussien</a:t>
            </a:r>
            <a:endParaRPr kumimoji="0" lang="fr-FR" sz="1600" b="0" i="0" u="none" strike="noStrike" kern="0" cap="none" spc="0" normalizeH="0" baseline="0" noProof="0" dirty="0">
              <a:ln>
                <a:noFill/>
              </a:ln>
              <a:solidFill>
                <a:schemeClr val="accent2">
                  <a:lumMod val="75000"/>
                </a:schemeClr>
              </a:solidFill>
              <a:effectLst/>
              <a:uLnTx/>
              <a:uFillTx/>
              <a:latin typeface="Karla"/>
              <a:cs typeface="Arial"/>
              <a:sym typeface="Karla"/>
            </a:endParaRPr>
          </a:p>
        </p:txBody>
      </p:sp>
      <p:sp>
        <p:nvSpPr>
          <p:cNvPr id="3" name="Rectangle 2">
            <a:extLst>
              <a:ext uri="{FF2B5EF4-FFF2-40B4-BE49-F238E27FC236}">
                <a16:creationId xmlns:a16="http://schemas.microsoft.com/office/drawing/2014/main" xmlns="" id="{5EEC5DA2-A778-45E3-B494-E3AD55441F3B}"/>
              </a:ext>
            </a:extLst>
          </p:cNvPr>
          <p:cNvSpPr/>
          <p:nvPr/>
        </p:nvSpPr>
        <p:spPr>
          <a:xfrm>
            <a:off x="652559" y="1696402"/>
            <a:ext cx="3057594" cy="2062103"/>
          </a:xfrm>
          <a:prstGeom prst="rect">
            <a:avLst/>
          </a:prstGeom>
        </p:spPr>
        <p:txBody>
          <a:bodyPr wrap="square">
            <a:spAutoFit/>
          </a:bodyPr>
          <a:lstStyle/>
          <a:p>
            <a:pPr marL="457200" lvl="0" indent="-330200">
              <a:spcBef>
                <a:spcPts val="600"/>
              </a:spcBef>
              <a:buClr>
                <a:srgbClr val="666666"/>
              </a:buClr>
              <a:buSzPts val="1600"/>
              <a:buFont typeface="Karla"/>
              <a:buChar char="▸"/>
              <a:defRPr/>
            </a:pPr>
            <a:r>
              <a:rPr lang="fr-FR" sz="1600" dirty="0" smtClean="0">
                <a:solidFill>
                  <a:srgbClr val="666666"/>
                </a:solidFill>
                <a:latin typeface="Karla"/>
                <a:sym typeface="Karla"/>
              </a:rPr>
              <a:t>Un bruit blanc est une réalisation d'un processus aléatoire dans lequel la densité spectrale de puissance est la même pour toutes les fréquences de la bande passante.</a:t>
            </a:r>
          </a:p>
        </p:txBody>
      </p:sp>
      <p:pic>
        <p:nvPicPr>
          <p:cNvPr id="15" name="Picture 2"/>
          <p:cNvPicPr>
            <a:picLocks noChangeAspect="1" noChangeArrowheads="1"/>
          </p:cNvPicPr>
          <p:nvPr/>
        </p:nvPicPr>
        <p:blipFill>
          <a:blip r:embed="rId3"/>
          <a:srcRect/>
          <a:stretch>
            <a:fillRect/>
          </a:stretch>
        </p:blipFill>
        <p:spPr bwMode="auto">
          <a:xfrm>
            <a:off x="4025462" y="378373"/>
            <a:ext cx="4690406" cy="4319752"/>
          </a:xfrm>
          <a:prstGeom prst="rect">
            <a:avLst/>
          </a:prstGeom>
          <a:noFill/>
          <a:ln w="9525">
            <a:noFill/>
            <a:miter lim="800000"/>
            <a:headEnd/>
            <a:tailEnd/>
          </a:ln>
          <a:effectLst/>
        </p:spPr>
      </p:pic>
    </p:spTree>
    <p:extLst>
      <p:ext uri="{BB962C8B-B14F-4D97-AF65-F5344CB8AC3E}">
        <p14:creationId xmlns:p14="http://schemas.microsoft.com/office/powerpoint/2010/main" xmlns="" val="31126559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7"/>
          <p:cNvSpPr txBox="1">
            <a:spLocks noGrp="1"/>
          </p:cNvSpPr>
          <p:nvPr>
            <p:ph type="title"/>
          </p:nvPr>
        </p:nvSpPr>
        <p:spPr>
          <a:xfrm>
            <a:off x="848560" y="220717"/>
            <a:ext cx="4801500" cy="409904"/>
          </a:xfrm>
          <a:prstGeom prst="rect">
            <a:avLst/>
          </a:prstGeom>
        </p:spPr>
        <p:txBody>
          <a:bodyPr spcFirstLastPara="1" wrap="square" lIns="91425" tIns="91425" rIns="91425" bIns="91425" anchor="b" anchorCtr="0">
            <a:noAutofit/>
          </a:bodyPr>
          <a:lstStyle/>
          <a:p>
            <a:pPr lvl="0"/>
            <a:r>
              <a:rPr lang="fr-FR" dirty="0" smtClean="0">
                <a:solidFill>
                  <a:srgbClr val="92D050"/>
                </a:solidFill>
              </a:rPr>
              <a:t>Filtrage</a:t>
            </a:r>
            <a:endParaRPr lang="fr-FR" dirty="0">
              <a:solidFill>
                <a:srgbClr val="92D050"/>
              </a:solidFill>
            </a:endParaRPr>
          </a:p>
        </p:txBody>
      </p:sp>
      <p:grpSp>
        <p:nvGrpSpPr>
          <p:cNvPr id="4" name="Google Shape;236;p27"/>
          <p:cNvGrpSpPr/>
          <p:nvPr/>
        </p:nvGrpSpPr>
        <p:grpSpPr>
          <a:xfrm>
            <a:off x="318294" y="677288"/>
            <a:ext cx="449036" cy="470808"/>
            <a:chOff x="5961125" y="1623900"/>
            <a:chExt cx="427450" cy="448175"/>
          </a:xfrm>
        </p:grpSpPr>
        <p:sp>
          <p:nvSpPr>
            <p:cNvPr id="237" name="Google Shape;237;p2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38;p2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2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240;p2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41;p2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42;p2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43;p2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4" name="Google Shape;244;p2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2" name="Rectangle 1">
            <a:extLst>
              <a:ext uri="{FF2B5EF4-FFF2-40B4-BE49-F238E27FC236}">
                <a16:creationId xmlns:a16="http://schemas.microsoft.com/office/drawing/2014/main" xmlns="" id="{8EEA2F5F-225E-4228-A840-5AE165B5C13A}"/>
              </a:ext>
            </a:extLst>
          </p:cNvPr>
          <p:cNvSpPr/>
          <p:nvPr/>
        </p:nvSpPr>
        <p:spPr>
          <a:xfrm>
            <a:off x="809370" y="599090"/>
            <a:ext cx="6257227" cy="338554"/>
          </a:xfrm>
          <a:prstGeom prst="rect">
            <a:avLst/>
          </a:prstGeom>
        </p:spPr>
        <p:txBody>
          <a:bodyPr wrap="square">
            <a:spAutoFit/>
          </a:bodyPr>
          <a:lstStyle/>
          <a:p>
            <a:pPr lvl="0">
              <a:spcBef>
                <a:spcPts val="600"/>
              </a:spcBef>
              <a:buClr>
                <a:srgbClr val="666666"/>
              </a:buClr>
              <a:buSzPts val="1600"/>
              <a:defRPr/>
            </a:pPr>
            <a:r>
              <a:rPr kumimoji="0" lang="fr-FR" sz="1600" b="0" i="0" u="none" strike="noStrike" kern="0" cap="none" spc="0" normalizeH="0" baseline="0" noProof="0" dirty="0" smtClean="0">
                <a:ln>
                  <a:noFill/>
                </a:ln>
                <a:solidFill>
                  <a:schemeClr val="accent2">
                    <a:lumMod val="75000"/>
                  </a:schemeClr>
                </a:solidFill>
                <a:effectLst/>
                <a:uLnTx/>
                <a:uFillTx/>
                <a:latin typeface="Karla"/>
                <a:cs typeface="Arial"/>
                <a:sym typeface="Karla"/>
              </a:rPr>
              <a:t>Filtrage avec</a:t>
            </a:r>
            <a:r>
              <a:rPr kumimoji="0" lang="fr-FR" sz="1600" b="0" i="0" u="none" strike="noStrike" kern="0" cap="none" spc="0" normalizeH="0" noProof="0" dirty="0" smtClean="0">
                <a:ln>
                  <a:noFill/>
                </a:ln>
                <a:solidFill>
                  <a:schemeClr val="accent2">
                    <a:lumMod val="75000"/>
                  </a:schemeClr>
                </a:solidFill>
                <a:effectLst/>
                <a:uLnTx/>
                <a:uFillTx/>
                <a:latin typeface="Karla"/>
                <a:cs typeface="Arial"/>
                <a:sym typeface="Karla"/>
              </a:rPr>
              <a:t> filtre </a:t>
            </a:r>
            <a:r>
              <a:rPr kumimoji="0" lang="fr-FR" sz="1600" b="0" i="0" u="none" strike="noStrike" kern="0" cap="none" spc="0" normalizeH="0" noProof="0" dirty="0" err="1" smtClean="0">
                <a:ln>
                  <a:noFill/>
                </a:ln>
                <a:solidFill>
                  <a:schemeClr val="accent2">
                    <a:lumMod val="75000"/>
                  </a:schemeClr>
                </a:solidFill>
                <a:effectLst/>
                <a:uLnTx/>
                <a:uFillTx/>
                <a:latin typeface="Karla"/>
                <a:cs typeface="Arial"/>
                <a:sym typeface="Karla"/>
              </a:rPr>
              <a:t>mediane</a:t>
            </a:r>
            <a:r>
              <a:rPr kumimoji="0" lang="fr-FR" sz="1600" b="0" i="0" u="none" strike="noStrike" kern="0" cap="none" spc="0" normalizeH="0" noProof="0" dirty="0" smtClean="0">
                <a:ln>
                  <a:noFill/>
                </a:ln>
                <a:solidFill>
                  <a:schemeClr val="accent2">
                    <a:lumMod val="75000"/>
                  </a:schemeClr>
                </a:solidFill>
                <a:effectLst/>
                <a:uLnTx/>
                <a:uFillTx/>
                <a:latin typeface="Karla"/>
                <a:cs typeface="Arial"/>
                <a:sym typeface="Karla"/>
              </a:rPr>
              <a:t> </a:t>
            </a:r>
            <a:endParaRPr kumimoji="0" lang="fr-FR" sz="1600" b="0" i="0" u="none" strike="noStrike" kern="0" cap="none" spc="0" normalizeH="0" baseline="0" noProof="0" dirty="0">
              <a:ln>
                <a:noFill/>
              </a:ln>
              <a:solidFill>
                <a:schemeClr val="accent2">
                  <a:lumMod val="75000"/>
                </a:schemeClr>
              </a:solidFill>
              <a:effectLst/>
              <a:uLnTx/>
              <a:uFillTx/>
              <a:latin typeface="Karla"/>
              <a:cs typeface="Arial"/>
              <a:sym typeface="Karla"/>
            </a:endParaRPr>
          </a:p>
        </p:txBody>
      </p:sp>
      <p:sp>
        <p:nvSpPr>
          <p:cNvPr id="3" name="Rectangle 2">
            <a:extLst>
              <a:ext uri="{FF2B5EF4-FFF2-40B4-BE49-F238E27FC236}">
                <a16:creationId xmlns:a16="http://schemas.microsoft.com/office/drawing/2014/main" xmlns="" id="{5EEC5DA2-A778-45E3-B494-E3AD55441F3B}"/>
              </a:ext>
            </a:extLst>
          </p:cNvPr>
          <p:cNvSpPr/>
          <p:nvPr/>
        </p:nvSpPr>
        <p:spPr>
          <a:xfrm>
            <a:off x="642048" y="929146"/>
            <a:ext cx="7240710" cy="630942"/>
          </a:xfrm>
          <a:prstGeom prst="rect">
            <a:avLst/>
          </a:prstGeom>
        </p:spPr>
        <p:txBody>
          <a:bodyPr wrap="square">
            <a:spAutoFit/>
          </a:bodyPr>
          <a:lstStyle/>
          <a:p>
            <a:pPr marL="457200" lvl="0" indent="-330200">
              <a:spcBef>
                <a:spcPts val="600"/>
              </a:spcBef>
              <a:buClr>
                <a:srgbClr val="666666"/>
              </a:buClr>
              <a:buSzPts val="1600"/>
              <a:buFont typeface="Karla"/>
              <a:buChar char="▸"/>
              <a:defRPr/>
            </a:pPr>
            <a:r>
              <a:rPr lang="fr-FR" dirty="0" smtClean="0">
                <a:solidFill>
                  <a:srgbClr val="666666"/>
                </a:solidFill>
                <a:latin typeface="Karla"/>
                <a:sym typeface="Karla"/>
              </a:rPr>
              <a:t>Faire filtrer l’image bruité avec le filtre </a:t>
            </a:r>
            <a:r>
              <a:rPr lang="fr-FR" dirty="0" err="1" smtClean="0">
                <a:solidFill>
                  <a:srgbClr val="666666"/>
                </a:solidFill>
                <a:latin typeface="Karla"/>
                <a:sym typeface="Karla"/>
              </a:rPr>
              <a:t>median</a:t>
            </a:r>
            <a:endParaRPr lang="fr-FR" dirty="0" smtClean="0">
              <a:solidFill>
                <a:srgbClr val="666666"/>
              </a:solidFill>
              <a:latin typeface="Karla"/>
              <a:sym typeface="Karla"/>
            </a:endParaRPr>
          </a:p>
          <a:p>
            <a:pPr marL="457200" lvl="0" indent="-330200">
              <a:spcBef>
                <a:spcPts val="600"/>
              </a:spcBef>
              <a:buClr>
                <a:srgbClr val="666666"/>
              </a:buClr>
              <a:buSzPts val="1600"/>
              <a:defRPr/>
            </a:pPr>
            <a:endParaRPr lang="fr-FR" sz="1600" dirty="0" smtClean="0">
              <a:solidFill>
                <a:srgbClr val="666666"/>
              </a:solidFill>
              <a:latin typeface="Karla"/>
              <a:sym typeface="Karla"/>
            </a:endParaRPr>
          </a:p>
        </p:txBody>
      </p:sp>
      <p:pic>
        <p:nvPicPr>
          <p:cNvPr id="18" name="Picture 2"/>
          <p:cNvPicPr>
            <a:picLocks noChangeAspect="1" noChangeArrowheads="1"/>
          </p:cNvPicPr>
          <p:nvPr/>
        </p:nvPicPr>
        <p:blipFill>
          <a:blip r:embed="rId3"/>
          <a:srcRect/>
          <a:stretch>
            <a:fillRect/>
          </a:stretch>
        </p:blipFill>
        <p:spPr bwMode="auto">
          <a:xfrm>
            <a:off x="399393" y="1316906"/>
            <a:ext cx="3246251" cy="2853335"/>
          </a:xfrm>
          <a:prstGeom prst="rect">
            <a:avLst/>
          </a:prstGeom>
          <a:noFill/>
          <a:ln w="9525">
            <a:noFill/>
            <a:miter lim="800000"/>
            <a:headEnd/>
            <a:tailEnd/>
          </a:ln>
          <a:effectLst/>
        </p:spPr>
      </p:pic>
      <p:sp>
        <p:nvSpPr>
          <p:cNvPr id="19" name="Rectangle 18"/>
          <p:cNvSpPr/>
          <p:nvPr/>
        </p:nvSpPr>
        <p:spPr>
          <a:xfrm>
            <a:off x="449271" y="4404317"/>
            <a:ext cx="2948243" cy="307777"/>
          </a:xfrm>
          <a:prstGeom prst="rect">
            <a:avLst/>
          </a:prstGeom>
        </p:spPr>
        <p:txBody>
          <a:bodyPr wrap="none">
            <a:spAutoFit/>
          </a:bodyPr>
          <a:lstStyle/>
          <a:p>
            <a:r>
              <a:rPr lang="fr-FR" dirty="0" smtClean="0"/>
              <a:t>Image </a:t>
            </a:r>
            <a:r>
              <a:rPr lang="fr-FR" dirty="0" err="1" smtClean="0"/>
              <a:t>broullier</a:t>
            </a:r>
            <a:r>
              <a:rPr lang="fr-FR" dirty="0" smtClean="0"/>
              <a:t> « </a:t>
            </a:r>
            <a:r>
              <a:rPr lang="fr-FR" dirty="0" err="1" smtClean="0"/>
              <a:t>salt</a:t>
            </a:r>
            <a:r>
              <a:rPr lang="fr-FR" dirty="0" smtClean="0"/>
              <a:t> and </a:t>
            </a:r>
            <a:r>
              <a:rPr lang="fr-FR" dirty="0" err="1" smtClean="0"/>
              <a:t>pepper</a:t>
            </a:r>
            <a:r>
              <a:rPr lang="fr-FR" dirty="0" smtClean="0"/>
              <a:t> »</a:t>
            </a:r>
            <a:endParaRPr lang="fr-FR" dirty="0"/>
          </a:p>
        </p:txBody>
      </p:sp>
      <p:pic>
        <p:nvPicPr>
          <p:cNvPr id="20" name="Picture 2"/>
          <p:cNvPicPr>
            <a:picLocks noChangeAspect="1" noChangeArrowheads="1"/>
          </p:cNvPicPr>
          <p:nvPr/>
        </p:nvPicPr>
        <p:blipFill>
          <a:blip r:embed="rId4"/>
          <a:srcRect/>
          <a:stretch>
            <a:fillRect/>
          </a:stretch>
        </p:blipFill>
        <p:spPr bwMode="auto">
          <a:xfrm>
            <a:off x="4740166" y="1271752"/>
            <a:ext cx="3865681" cy="2879833"/>
          </a:xfrm>
          <a:prstGeom prst="rect">
            <a:avLst/>
          </a:prstGeom>
          <a:noFill/>
          <a:ln w="9525">
            <a:noFill/>
            <a:miter lim="800000"/>
            <a:headEnd/>
            <a:tailEnd/>
          </a:ln>
          <a:effectLst/>
        </p:spPr>
      </p:pic>
      <p:sp>
        <p:nvSpPr>
          <p:cNvPr id="21" name="ZoneTexte 20"/>
          <p:cNvSpPr txBox="1"/>
          <p:nvPr/>
        </p:nvSpPr>
        <p:spPr>
          <a:xfrm>
            <a:off x="5010945" y="4277709"/>
            <a:ext cx="3207096" cy="307777"/>
          </a:xfrm>
          <a:prstGeom prst="rect">
            <a:avLst/>
          </a:prstGeom>
          <a:noFill/>
        </p:spPr>
        <p:txBody>
          <a:bodyPr wrap="square" rtlCol="0">
            <a:spAutoFit/>
          </a:bodyPr>
          <a:lstStyle/>
          <a:p>
            <a:r>
              <a:rPr lang="fr-FR" dirty="0" smtClean="0"/>
              <a:t>Après </a:t>
            </a:r>
            <a:r>
              <a:rPr lang="fr-FR" dirty="0" err="1" smtClean="0"/>
              <a:t>filtage</a:t>
            </a:r>
            <a:r>
              <a:rPr lang="fr-FR" dirty="0" smtClean="0"/>
              <a:t> avec filtre </a:t>
            </a:r>
            <a:r>
              <a:rPr lang="fr-FR" dirty="0" err="1" smtClean="0"/>
              <a:t>mediane</a:t>
            </a:r>
            <a:endParaRPr lang="fr-FR" dirty="0"/>
          </a:p>
        </p:txBody>
      </p:sp>
    </p:spTree>
    <p:extLst>
      <p:ext uri="{BB962C8B-B14F-4D97-AF65-F5344CB8AC3E}">
        <p14:creationId xmlns:p14="http://schemas.microsoft.com/office/powerpoint/2010/main" xmlns="" val="31126559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7"/>
          <p:cNvSpPr txBox="1">
            <a:spLocks noGrp="1"/>
          </p:cNvSpPr>
          <p:nvPr>
            <p:ph type="title"/>
          </p:nvPr>
        </p:nvSpPr>
        <p:spPr>
          <a:xfrm>
            <a:off x="848560" y="220717"/>
            <a:ext cx="4801500" cy="409904"/>
          </a:xfrm>
          <a:prstGeom prst="rect">
            <a:avLst/>
          </a:prstGeom>
        </p:spPr>
        <p:txBody>
          <a:bodyPr spcFirstLastPara="1" wrap="square" lIns="91425" tIns="91425" rIns="91425" bIns="91425" anchor="b" anchorCtr="0">
            <a:noAutofit/>
          </a:bodyPr>
          <a:lstStyle/>
          <a:p>
            <a:pPr lvl="0"/>
            <a:r>
              <a:rPr lang="fr-FR" dirty="0" smtClean="0">
                <a:solidFill>
                  <a:srgbClr val="92D050"/>
                </a:solidFill>
              </a:rPr>
              <a:t>Filtrage</a:t>
            </a:r>
            <a:endParaRPr lang="fr-FR" dirty="0">
              <a:solidFill>
                <a:srgbClr val="92D050"/>
              </a:solidFill>
            </a:endParaRPr>
          </a:p>
        </p:txBody>
      </p:sp>
      <p:grpSp>
        <p:nvGrpSpPr>
          <p:cNvPr id="4" name="Google Shape;236;p27"/>
          <p:cNvGrpSpPr/>
          <p:nvPr/>
        </p:nvGrpSpPr>
        <p:grpSpPr>
          <a:xfrm>
            <a:off x="318294" y="677288"/>
            <a:ext cx="449036" cy="470808"/>
            <a:chOff x="5961125" y="1623900"/>
            <a:chExt cx="427450" cy="448175"/>
          </a:xfrm>
        </p:grpSpPr>
        <p:sp>
          <p:nvSpPr>
            <p:cNvPr id="237" name="Google Shape;237;p2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38;p2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2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240;p2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41;p2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42;p2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43;p2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4" name="Google Shape;244;p2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2" name="Rectangle 1">
            <a:extLst>
              <a:ext uri="{FF2B5EF4-FFF2-40B4-BE49-F238E27FC236}">
                <a16:creationId xmlns:a16="http://schemas.microsoft.com/office/drawing/2014/main" xmlns="" id="{8EEA2F5F-225E-4228-A840-5AE165B5C13A}"/>
              </a:ext>
            </a:extLst>
          </p:cNvPr>
          <p:cNvSpPr/>
          <p:nvPr/>
        </p:nvSpPr>
        <p:spPr>
          <a:xfrm>
            <a:off x="809370" y="599090"/>
            <a:ext cx="6257227" cy="338554"/>
          </a:xfrm>
          <a:prstGeom prst="rect">
            <a:avLst/>
          </a:prstGeom>
        </p:spPr>
        <p:txBody>
          <a:bodyPr wrap="square">
            <a:spAutoFit/>
          </a:bodyPr>
          <a:lstStyle/>
          <a:p>
            <a:pPr lvl="0">
              <a:spcBef>
                <a:spcPts val="600"/>
              </a:spcBef>
              <a:buClr>
                <a:srgbClr val="666666"/>
              </a:buClr>
              <a:buSzPts val="1600"/>
              <a:defRPr/>
            </a:pPr>
            <a:r>
              <a:rPr kumimoji="0" lang="fr-FR" sz="1600" b="0" i="0" u="none" strike="noStrike" kern="0" cap="none" spc="0" normalizeH="0" baseline="0" noProof="0" dirty="0" smtClean="0">
                <a:ln>
                  <a:noFill/>
                </a:ln>
                <a:solidFill>
                  <a:schemeClr val="accent2">
                    <a:lumMod val="75000"/>
                  </a:schemeClr>
                </a:solidFill>
                <a:effectLst/>
                <a:uLnTx/>
                <a:uFillTx/>
                <a:latin typeface="Karla"/>
                <a:cs typeface="Arial"/>
                <a:sym typeface="Karla"/>
              </a:rPr>
              <a:t>Filtrage avec</a:t>
            </a:r>
            <a:r>
              <a:rPr kumimoji="0" lang="fr-FR" sz="1600" b="0" i="0" u="none" strike="noStrike" kern="0" cap="none" spc="0" normalizeH="0" noProof="0" dirty="0" smtClean="0">
                <a:ln>
                  <a:noFill/>
                </a:ln>
                <a:solidFill>
                  <a:schemeClr val="accent2">
                    <a:lumMod val="75000"/>
                  </a:schemeClr>
                </a:solidFill>
                <a:effectLst/>
                <a:uLnTx/>
                <a:uFillTx/>
                <a:latin typeface="Karla"/>
                <a:cs typeface="Arial"/>
                <a:sym typeface="Karla"/>
              </a:rPr>
              <a:t> filtre Gaussien</a:t>
            </a:r>
            <a:endParaRPr kumimoji="0" lang="fr-FR" sz="1600" b="0" i="0" u="none" strike="noStrike" kern="0" cap="none" spc="0" normalizeH="0" baseline="0" noProof="0" dirty="0">
              <a:ln>
                <a:noFill/>
              </a:ln>
              <a:solidFill>
                <a:schemeClr val="accent2">
                  <a:lumMod val="75000"/>
                </a:schemeClr>
              </a:solidFill>
              <a:effectLst/>
              <a:uLnTx/>
              <a:uFillTx/>
              <a:latin typeface="Karla"/>
              <a:cs typeface="Arial"/>
              <a:sym typeface="Karla"/>
            </a:endParaRPr>
          </a:p>
        </p:txBody>
      </p:sp>
      <p:sp>
        <p:nvSpPr>
          <p:cNvPr id="3" name="Rectangle 2">
            <a:extLst>
              <a:ext uri="{FF2B5EF4-FFF2-40B4-BE49-F238E27FC236}">
                <a16:creationId xmlns:a16="http://schemas.microsoft.com/office/drawing/2014/main" xmlns="" id="{5EEC5DA2-A778-45E3-B494-E3AD55441F3B}"/>
              </a:ext>
            </a:extLst>
          </p:cNvPr>
          <p:cNvSpPr/>
          <p:nvPr/>
        </p:nvSpPr>
        <p:spPr>
          <a:xfrm>
            <a:off x="642048" y="929146"/>
            <a:ext cx="7240710" cy="630942"/>
          </a:xfrm>
          <a:prstGeom prst="rect">
            <a:avLst/>
          </a:prstGeom>
        </p:spPr>
        <p:txBody>
          <a:bodyPr wrap="square">
            <a:spAutoFit/>
          </a:bodyPr>
          <a:lstStyle/>
          <a:p>
            <a:pPr marL="457200" lvl="0" indent="-330200">
              <a:spcBef>
                <a:spcPts val="600"/>
              </a:spcBef>
              <a:buClr>
                <a:srgbClr val="666666"/>
              </a:buClr>
              <a:buSzPts val="1600"/>
              <a:buFont typeface="Karla"/>
              <a:buChar char="▸"/>
              <a:defRPr/>
            </a:pPr>
            <a:r>
              <a:rPr lang="fr-FR" dirty="0" smtClean="0">
                <a:solidFill>
                  <a:srgbClr val="666666"/>
                </a:solidFill>
                <a:latin typeface="Karla"/>
                <a:sym typeface="Karla"/>
              </a:rPr>
              <a:t>Faire filtrer l’image bruité avec le filtre gaussien</a:t>
            </a:r>
          </a:p>
          <a:p>
            <a:pPr marL="457200" lvl="0" indent="-330200">
              <a:spcBef>
                <a:spcPts val="600"/>
              </a:spcBef>
              <a:buClr>
                <a:srgbClr val="666666"/>
              </a:buClr>
              <a:buSzPts val="1600"/>
              <a:defRPr/>
            </a:pPr>
            <a:endParaRPr lang="fr-FR" sz="1600" dirty="0" smtClean="0">
              <a:solidFill>
                <a:srgbClr val="666666"/>
              </a:solidFill>
              <a:latin typeface="Karla"/>
              <a:sym typeface="Karla"/>
            </a:endParaRPr>
          </a:p>
        </p:txBody>
      </p:sp>
      <p:sp>
        <p:nvSpPr>
          <p:cNvPr id="19" name="Rectangle 18"/>
          <p:cNvSpPr/>
          <p:nvPr/>
        </p:nvSpPr>
        <p:spPr>
          <a:xfrm>
            <a:off x="449271" y="4404317"/>
            <a:ext cx="2034531" cy="307777"/>
          </a:xfrm>
          <a:prstGeom prst="rect">
            <a:avLst/>
          </a:prstGeom>
        </p:spPr>
        <p:txBody>
          <a:bodyPr wrap="none">
            <a:spAutoFit/>
          </a:bodyPr>
          <a:lstStyle/>
          <a:p>
            <a:r>
              <a:rPr lang="fr-FR" dirty="0" smtClean="0"/>
              <a:t>Filtre brouiller gaussien</a:t>
            </a:r>
            <a:endParaRPr lang="fr-FR" dirty="0"/>
          </a:p>
        </p:txBody>
      </p:sp>
      <p:sp>
        <p:nvSpPr>
          <p:cNvPr id="21" name="ZoneTexte 20"/>
          <p:cNvSpPr txBox="1"/>
          <p:nvPr/>
        </p:nvSpPr>
        <p:spPr>
          <a:xfrm>
            <a:off x="5010945" y="4277709"/>
            <a:ext cx="3207096" cy="307777"/>
          </a:xfrm>
          <a:prstGeom prst="rect">
            <a:avLst/>
          </a:prstGeom>
          <a:noFill/>
        </p:spPr>
        <p:txBody>
          <a:bodyPr wrap="square" rtlCol="0">
            <a:spAutoFit/>
          </a:bodyPr>
          <a:lstStyle/>
          <a:p>
            <a:r>
              <a:rPr lang="fr-FR" dirty="0" smtClean="0"/>
              <a:t>Apres filtrage gaussien</a:t>
            </a:r>
            <a:endParaRPr lang="fr-FR" dirty="0"/>
          </a:p>
        </p:txBody>
      </p:sp>
      <p:pic>
        <p:nvPicPr>
          <p:cNvPr id="22" name="Picture 2"/>
          <p:cNvPicPr>
            <a:picLocks noChangeAspect="1" noChangeArrowheads="1"/>
          </p:cNvPicPr>
          <p:nvPr/>
        </p:nvPicPr>
        <p:blipFill>
          <a:blip r:embed="rId3"/>
          <a:srcRect/>
          <a:stretch>
            <a:fillRect/>
          </a:stretch>
        </p:blipFill>
        <p:spPr bwMode="auto">
          <a:xfrm>
            <a:off x="438697" y="1324303"/>
            <a:ext cx="3799462" cy="2749610"/>
          </a:xfrm>
          <a:prstGeom prst="rect">
            <a:avLst/>
          </a:prstGeom>
          <a:noFill/>
          <a:ln w="9525">
            <a:noFill/>
            <a:miter lim="800000"/>
            <a:headEnd/>
            <a:tailEnd/>
          </a:ln>
          <a:effectLst/>
        </p:spPr>
      </p:pic>
      <p:pic>
        <p:nvPicPr>
          <p:cNvPr id="23" name="Picture 2"/>
          <p:cNvPicPr>
            <a:picLocks noChangeAspect="1" noChangeArrowheads="1"/>
          </p:cNvPicPr>
          <p:nvPr/>
        </p:nvPicPr>
        <p:blipFill>
          <a:blip r:embed="rId4"/>
          <a:srcRect/>
          <a:stretch>
            <a:fillRect/>
          </a:stretch>
        </p:blipFill>
        <p:spPr bwMode="auto">
          <a:xfrm>
            <a:off x="4519448" y="1293113"/>
            <a:ext cx="3937669" cy="2774390"/>
          </a:xfrm>
          <a:prstGeom prst="rect">
            <a:avLst/>
          </a:prstGeom>
          <a:noFill/>
          <a:ln w="9525">
            <a:noFill/>
            <a:miter lim="800000"/>
            <a:headEnd/>
            <a:tailEnd/>
          </a:ln>
          <a:effectLst/>
        </p:spPr>
      </p:pic>
    </p:spTree>
    <p:extLst>
      <p:ext uri="{BB962C8B-B14F-4D97-AF65-F5344CB8AC3E}">
        <p14:creationId xmlns:p14="http://schemas.microsoft.com/office/powerpoint/2010/main" xmlns="" val="31126559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7"/>
          <p:cNvSpPr txBox="1">
            <a:spLocks noGrp="1"/>
          </p:cNvSpPr>
          <p:nvPr>
            <p:ph type="title"/>
          </p:nvPr>
        </p:nvSpPr>
        <p:spPr>
          <a:xfrm>
            <a:off x="848560" y="220717"/>
            <a:ext cx="4801500" cy="409904"/>
          </a:xfrm>
          <a:prstGeom prst="rect">
            <a:avLst/>
          </a:prstGeom>
        </p:spPr>
        <p:txBody>
          <a:bodyPr spcFirstLastPara="1" wrap="square" lIns="91425" tIns="91425" rIns="91425" bIns="91425" anchor="b" anchorCtr="0">
            <a:noAutofit/>
          </a:bodyPr>
          <a:lstStyle/>
          <a:p>
            <a:pPr lvl="0"/>
            <a:r>
              <a:rPr lang="fr-FR" dirty="0" smtClean="0">
                <a:solidFill>
                  <a:srgbClr val="92D050"/>
                </a:solidFill>
              </a:rPr>
              <a:t>Compression</a:t>
            </a:r>
            <a:endParaRPr lang="fr-FR" dirty="0">
              <a:solidFill>
                <a:srgbClr val="92D050"/>
              </a:solidFill>
            </a:endParaRPr>
          </a:p>
        </p:txBody>
      </p:sp>
      <p:grpSp>
        <p:nvGrpSpPr>
          <p:cNvPr id="4" name="Google Shape;236;p27"/>
          <p:cNvGrpSpPr/>
          <p:nvPr/>
        </p:nvGrpSpPr>
        <p:grpSpPr>
          <a:xfrm>
            <a:off x="318294" y="677288"/>
            <a:ext cx="449036" cy="470808"/>
            <a:chOff x="5961125" y="1623900"/>
            <a:chExt cx="427450" cy="448175"/>
          </a:xfrm>
        </p:grpSpPr>
        <p:sp>
          <p:nvSpPr>
            <p:cNvPr id="237" name="Google Shape;237;p2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38;p2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2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240;p2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41;p2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42;p2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43;p2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4" name="Google Shape;244;p2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3" name="Rectangle 2">
            <a:extLst>
              <a:ext uri="{FF2B5EF4-FFF2-40B4-BE49-F238E27FC236}">
                <a16:creationId xmlns:a16="http://schemas.microsoft.com/office/drawing/2014/main" xmlns="" id="{5EEC5DA2-A778-45E3-B494-E3AD55441F3B}"/>
              </a:ext>
            </a:extLst>
          </p:cNvPr>
          <p:cNvSpPr/>
          <p:nvPr/>
        </p:nvSpPr>
        <p:spPr>
          <a:xfrm>
            <a:off x="642048" y="666388"/>
            <a:ext cx="7240710" cy="907941"/>
          </a:xfrm>
          <a:prstGeom prst="rect">
            <a:avLst/>
          </a:prstGeom>
        </p:spPr>
        <p:txBody>
          <a:bodyPr wrap="square">
            <a:spAutoFit/>
          </a:bodyPr>
          <a:lstStyle/>
          <a:p>
            <a:pPr marL="457200" lvl="0" indent="-330200">
              <a:spcBef>
                <a:spcPts val="600"/>
              </a:spcBef>
              <a:buClr>
                <a:srgbClr val="666666"/>
              </a:buClr>
              <a:buSzPts val="1600"/>
              <a:buFont typeface="Karla"/>
              <a:buChar char="▸"/>
              <a:defRPr/>
            </a:pPr>
            <a:r>
              <a:rPr lang="fr-FR" sz="1600" dirty="0" smtClean="0">
                <a:solidFill>
                  <a:srgbClr val="666666"/>
                </a:solidFill>
                <a:latin typeface="Karla"/>
                <a:sym typeface="Karla"/>
              </a:rPr>
              <a:t>On fait une compression de l’image  sous la Loi de compression  « </a:t>
            </a:r>
            <a:r>
              <a:rPr lang="fr-FR" sz="1600" dirty="0" err="1" smtClean="0">
                <a:solidFill>
                  <a:srgbClr val="666666"/>
                </a:solidFill>
                <a:latin typeface="Karla"/>
                <a:sym typeface="Karla"/>
              </a:rPr>
              <a:t>jpeg</a:t>
            </a:r>
            <a:r>
              <a:rPr lang="fr-FR" sz="1600" dirty="0" smtClean="0">
                <a:solidFill>
                  <a:srgbClr val="666666"/>
                </a:solidFill>
                <a:latin typeface="Karla"/>
                <a:sym typeface="Karla"/>
              </a:rPr>
              <a:t> »</a:t>
            </a:r>
          </a:p>
          <a:p>
            <a:pPr marL="457200" lvl="0" indent="-330200">
              <a:spcBef>
                <a:spcPts val="600"/>
              </a:spcBef>
              <a:buClr>
                <a:srgbClr val="666666"/>
              </a:buClr>
              <a:buSzPts val="1600"/>
              <a:buFont typeface="Karla"/>
              <a:buChar char="▸"/>
              <a:defRPr/>
            </a:pPr>
            <a:endParaRPr lang="fr-FR" sz="1600" dirty="0" smtClean="0">
              <a:solidFill>
                <a:srgbClr val="666666"/>
              </a:solidFill>
              <a:latin typeface="Karla"/>
              <a:sym typeface="Karla"/>
            </a:endParaRPr>
          </a:p>
        </p:txBody>
      </p:sp>
      <p:pic>
        <p:nvPicPr>
          <p:cNvPr id="18" name="Picture 2"/>
          <p:cNvPicPr>
            <a:picLocks noChangeAspect="1" noChangeArrowheads="1"/>
          </p:cNvPicPr>
          <p:nvPr/>
        </p:nvPicPr>
        <p:blipFill>
          <a:blip r:embed="rId3"/>
          <a:srcRect/>
          <a:stretch>
            <a:fillRect/>
          </a:stretch>
        </p:blipFill>
        <p:spPr bwMode="auto">
          <a:xfrm>
            <a:off x="1071538" y="1313793"/>
            <a:ext cx="6107028" cy="2490952"/>
          </a:xfrm>
          <a:prstGeom prst="rect">
            <a:avLst/>
          </a:prstGeom>
          <a:noFill/>
          <a:ln w="9525">
            <a:noFill/>
            <a:miter lim="800000"/>
            <a:headEnd/>
            <a:tailEnd/>
          </a:ln>
          <a:effectLst/>
        </p:spPr>
      </p:pic>
      <p:pic>
        <p:nvPicPr>
          <p:cNvPr id="20" name="Picture 2"/>
          <p:cNvPicPr>
            <a:picLocks noChangeAspect="1" noChangeArrowheads="1"/>
          </p:cNvPicPr>
          <p:nvPr/>
        </p:nvPicPr>
        <p:blipFill>
          <a:blip r:embed="rId4"/>
          <a:srcRect/>
          <a:stretch>
            <a:fillRect/>
          </a:stretch>
        </p:blipFill>
        <p:spPr bwMode="auto">
          <a:xfrm>
            <a:off x="1114098" y="3917716"/>
            <a:ext cx="6043448" cy="990616"/>
          </a:xfrm>
          <a:prstGeom prst="rect">
            <a:avLst/>
          </a:prstGeom>
          <a:noFill/>
          <a:ln w="9525">
            <a:noFill/>
            <a:miter lim="800000"/>
            <a:headEnd/>
            <a:tailEnd/>
          </a:ln>
          <a:effectLst/>
        </p:spPr>
      </p:pic>
    </p:spTree>
    <p:extLst>
      <p:ext uri="{BB962C8B-B14F-4D97-AF65-F5344CB8AC3E}">
        <p14:creationId xmlns:p14="http://schemas.microsoft.com/office/powerpoint/2010/main" xmlns="" val="31126559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7"/>
          <p:cNvSpPr txBox="1">
            <a:spLocks noGrp="1"/>
          </p:cNvSpPr>
          <p:nvPr>
            <p:ph type="title"/>
          </p:nvPr>
        </p:nvSpPr>
        <p:spPr>
          <a:xfrm>
            <a:off x="848560" y="220717"/>
            <a:ext cx="4801500" cy="409904"/>
          </a:xfrm>
          <a:prstGeom prst="rect">
            <a:avLst/>
          </a:prstGeom>
        </p:spPr>
        <p:txBody>
          <a:bodyPr spcFirstLastPara="1" wrap="square" lIns="91425" tIns="91425" rIns="91425" bIns="91425" anchor="b" anchorCtr="0">
            <a:noAutofit/>
          </a:bodyPr>
          <a:lstStyle/>
          <a:p>
            <a:pPr lvl="0"/>
            <a:r>
              <a:rPr lang="fr-FR" dirty="0" smtClean="0">
                <a:solidFill>
                  <a:srgbClr val="92D050"/>
                </a:solidFill>
              </a:rPr>
              <a:t>FFT</a:t>
            </a:r>
            <a:endParaRPr lang="fr-FR" dirty="0">
              <a:solidFill>
                <a:srgbClr val="92D050"/>
              </a:solidFill>
            </a:endParaRPr>
          </a:p>
        </p:txBody>
      </p:sp>
      <p:grpSp>
        <p:nvGrpSpPr>
          <p:cNvPr id="2" name="Google Shape;236;p27"/>
          <p:cNvGrpSpPr/>
          <p:nvPr/>
        </p:nvGrpSpPr>
        <p:grpSpPr>
          <a:xfrm>
            <a:off x="318294" y="677288"/>
            <a:ext cx="449036" cy="470808"/>
            <a:chOff x="5961125" y="1623900"/>
            <a:chExt cx="427450" cy="448175"/>
          </a:xfrm>
        </p:grpSpPr>
        <p:sp>
          <p:nvSpPr>
            <p:cNvPr id="237" name="Google Shape;237;p2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38;p2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9;p2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240;p2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41;p2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42;p2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43;p2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4" name="Google Shape;244;p2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3" name="Rectangle 2">
            <a:extLst>
              <a:ext uri="{FF2B5EF4-FFF2-40B4-BE49-F238E27FC236}">
                <a16:creationId xmlns:a16="http://schemas.microsoft.com/office/drawing/2014/main" xmlns="" id="{5EEC5DA2-A778-45E3-B494-E3AD55441F3B}"/>
              </a:ext>
            </a:extLst>
          </p:cNvPr>
          <p:cNvSpPr/>
          <p:nvPr/>
        </p:nvSpPr>
        <p:spPr>
          <a:xfrm>
            <a:off x="642048" y="666388"/>
            <a:ext cx="7240710" cy="1231106"/>
          </a:xfrm>
          <a:prstGeom prst="rect">
            <a:avLst/>
          </a:prstGeom>
        </p:spPr>
        <p:txBody>
          <a:bodyPr wrap="square">
            <a:spAutoFit/>
          </a:bodyPr>
          <a:lstStyle/>
          <a:p>
            <a:pPr marL="457200" lvl="0" indent="-330200">
              <a:spcBef>
                <a:spcPts val="600"/>
              </a:spcBef>
              <a:buClr>
                <a:srgbClr val="666666"/>
              </a:buClr>
              <a:buSzPts val="1600"/>
              <a:buFont typeface="Karla"/>
              <a:buChar char="▸"/>
              <a:defRPr/>
            </a:pPr>
            <a:r>
              <a:rPr lang="fr-FR" sz="1600" dirty="0" smtClean="0">
                <a:solidFill>
                  <a:srgbClr val="666666"/>
                </a:solidFill>
                <a:latin typeface="Karla"/>
                <a:sym typeface="Karla"/>
              </a:rPr>
              <a:t>est un algorithme de calcul de la transformation de Fourier discrète (TFD).</a:t>
            </a:r>
          </a:p>
          <a:p>
            <a:pPr marL="457200" lvl="0" indent="-330200">
              <a:spcBef>
                <a:spcPts val="600"/>
              </a:spcBef>
              <a:buClr>
                <a:srgbClr val="666666"/>
              </a:buClr>
              <a:buSzPts val="1600"/>
              <a:buFont typeface="Karla"/>
              <a:buChar char="▸"/>
              <a:defRPr/>
            </a:pPr>
            <a:endParaRPr lang="fr-FR" sz="1600" dirty="0" smtClean="0">
              <a:solidFill>
                <a:srgbClr val="666666"/>
              </a:solidFill>
              <a:latin typeface="Karla"/>
              <a:sym typeface="Karla"/>
            </a:endParaRPr>
          </a:p>
          <a:p>
            <a:pPr marL="457200" lvl="0" indent="-330200">
              <a:spcBef>
                <a:spcPts val="600"/>
              </a:spcBef>
              <a:buClr>
                <a:srgbClr val="666666"/>
              </a:buClr>
              <a:buSzPts val="1600"/>
              <a:buFont typeface="Karla"/>
              <a:buChar char="▸"/>
              <a:defRPr/>
            </a:pPr>
            <a:endParaRPr lang="fr-FR" sz="1600" dirty="0" smtClean="0">
              <a:solidFill>
                <a:srgbClr val="666666"/>
              </a:solidFill>
              <a:latin typeface="Karla"/>
              <a:sym typeface="Karla"/>
            </a:endParaRPr>
          </a:p>
        </p:txBody>
      </p:sp>
      <p:pic>
        <p:nvPicPr>
          <p:cNvPr id="15" name="Picture 2"/>
          <p:cNvPicPr>
            <a:picLocks noChangeAspect="1" noChangeArrowheads="1"/>
          </p:cNvPicPr>
          <p:nvPr/>
        </p:nvPicPr>
        <p:blipFill>
          <a:blip r:embed="rId3"/>
          <a:srcRect/>
          <a:stretch>
            <a:fillRect/>
          </a:stretch>
        </p:blipFill>
        <p:spPr bwMode="auto">
          <a:xfrm>
            <a:off x="500035" y="1650124"/>
            <a:ext cx="6373732" cy="3037490"/>
          </a:xfrm>
          <a:prstGeom prst="rect">
            <a:avLst/>
          </a:prstGeom>
          <a:noFill/>
          <a:ln w="9525">
            <a:noFill/>
            <a:miter lim="800000"/>
            <a:headEnd/>
            <a:tailEnd/>
          </a:ln>
          <a:effectLst/>
        </p:spPr>
      </p:pic>
    </p:spTree>
    <p:extLst>
      <p:ext uri="{BB962C8B-B14F-4D97-AF65-F5344CB8AC3E}">
        <p14:creationId xmlns:p14="http://schemas.microsoft.com/office/powerpoint/2010/main" xmlns="" val="31126559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5722"/>
        </a:solidFill>
        <a:effectLst/>
      </p:bgPr>
    </p:bg>
    <p:spTree>
      <p:nvGrpSpPr>
        <p:cNvPr id="1" name="Shape 378"/>
        <p:cNvGrpSpPr/>
        <p:nvPr/>
      </p:nvGrpSpPr>
      <p:grpSpPr>
        <a:xfrm>
          <a:off x="0" y="0"/>
          <a:ext cx="0" cy="0"/>
          <a:chOff x="0" y="0"/>
          <a:chExt cx="0" cy="0"/>
        </a:xfrm>
      </p:grpSpPr>
      <p:sp>
        <p:nvSpPr>
          <p:cNvPr id="379" name="Google Shape;379;p38"/>
          <p:cNvSpPr txBox="1">
            <a:spLocks noGrp="1"/>
          </p:cNvSpPr>
          <p:nvPr>
            <p:ph type="ctrTitle" idx="4294967295"/>
          </p:nvPr>
        </p:nvSpPr>
        <p:spPr>
          <a:xfrm>
            <a:off x="685800" y="1964350"/>
            <a:ext cx="4531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3600" dirty="0">
                <a:solidFill>
                  <a:srgbClr val="FF5722"/>
                </a:solidFill>
              </a:rPr>
              <a:t>Merci !</a:t>
            </a:r>
            <a:endParaRPr sz="3600" dirty="0">
              <a:solidFill>
                <a:srgbClr val="FF5722"/>
              </a:solidFill>
            </a:endParaRPr>
          </a:p>
        </p:txBody>
      </p:sp>
      <p:sp>
        <p:nvSpPr>
          <p:cNvPr id="380" name="Google Shape;380;p38"/>
          <p:cNvSpPr txBox="1">
            <a:spLocks noGrp="1"/>
          </p:cNvSpPr>
          <p:nvPr>
            <p:ph type="subTitle" idx="4294967295"/>
          </p:nvPr>
        </p:nvSpPr>
        <p:spPr>
          <a:xfrm>
            <a:off x="685800" y="3163925"/>
            <a:ext cx="45315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fr-FR" sz="3600" dirty="0"/>
              <a:t>Des</a:t>
            </a:r>
            <a:r>
              <a:rPr lang="en" sz="3600" dirty="0"/>
              <a:t> questions?</a:t>
            </a:r>
            <a:endParaRPr sz="3600" dirty="0"/>
          </a:p>
        </p:txBody>
      </p:sp>
      <p:sp>
        <p:nvSpPr>
          <p:cNvPr id="387" name="Google Shape;387;p3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19</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DDC39"/>
        </a:solidFill>
        <a:effectLst/>
      </p:bgPr>
    </p:bg>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841000" y="665300"/>
            <a:ext cx="48015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smtClean="0">
                <a:solidFill>
                  <a:srgbClr val="CDDC39"/>
                </a:solidFill>
              </a:rPr>
              <a:t>Plan</a:t>
            </a:r>
            <a:endParaRPr sz="2400" dirty="0">
              <a:solidFill>
                <a:srgbClr val="CDDC39"/>
              </a:solidFill>
            </a:endParaRPr>
          </a:p>
        </p:txBody>
      </p:sp>
      <p:sp>
        <p:nvSpPr>
          <p:cNvPr id="93" name="Google Shape;9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sp>
        <p:nvSpPr>
          <p:cNvPr id="7" name="Google Shape;393;p39">
            <a:extLst>
              <a:ext uri="{FF2B5EF4-FFF2-40B4-BE49-F238E27FC236}">
                <a16:creationId xmlns:a16="http://schemas.microsoft.com/office/drawing/2014/main" xmlns="" id="{E9B753F9-4ED4-4797-AF32-36C950AF6846}"/>
              </a:ext>
            </a:extLst>
          </p:cNvPr>
          <p:cNvSpPr txBox="1">
            <a:spLocks noGrp="1"/>
          </p:cNvSpPr>
          <p:nvPr>
            <p:ph type="body" idx="1"/>
          </p:nvPr>
        </p:nvSpPr>
        <p:spPr>
          <a:xfrm>
            <a:off x="841000" y="1648983"/>
            <a:ext cx="5324100" cy="2255700"/>
          </a:xfrm>
          <a:prstGeom prst="rect">
            <a:avLst/>
          </a:prstGeom>
        </p:spPr>
        <p:txBody>
          <a:bodyPr spcFirstLastPara="1" wrap="square" lIns="91425" tIns="91425" rIns="91425" bIns="91425" anchor="t" anchorCtr="0">
            <a:noAutofit/>
          </a:bodyPr>
          <a:lstStyle/>
          <a:p>
            <a:pPr lvl="0" indent="-317500">
              <a:lnSpc>
                <a:spcPct val="115000"/>
              </a:lnSpc>
              <a:buSzPts val="1400"/>
            </a:pPr>
            <a:r>
              <a:rPr lang="fr-FR" sz="1800" dirty="0" smtClean="0"/>
              <a:t>Introduction </a:t>
            </a:r>
          </a:p>
          <a:p>
            <a:pPr lvl="0" indent="-317500">
              <a:lnSpc>
                <a:spcPct val="115000"/>
              </a:lnSpc>
              <a:buSzPts val="1400"/>
            </a:pPr>
            <a:r>
              <a:rPr lang="fr-FR" sz="1800" dirty="0" smtClean="0"/>
              <a:t>Objectif de ce mini projet</a:t>
            </a:r>
          </a:p>
          <a:p>
            <a:pPr lvl="0" indent="-317500">
              <a:lnSpc>
                <a:spcPct val="115000"/>
              </a:lnSpc>
              <a:buSzPts val="1400"/>
            </a:pPr>
            <a:r>
              <a:rPr lang="fr-FR" sz="1800" dirty="0" smtClean="0"/>
              <a:t>C’est quoi le traitement d’image</a:t>
            </a:r>
          </a:p>
          <a:p>
            <a:pPr indent="-317500">
              <a:lnSpc>
                <a:spcPct val="115000"/>
              </a:lnSpc>
              <a:buSzPts val="1400"/>
            </a:pPr>
            <a:r>
              <a:rPr lang="fr-FR" sz="1800" dirty="0" smtClean="0"/>
              <a:t>Les étapes de traitement d’image</a:t>
            </a:r>
          </a:p>
          <a:p>
            <a:pPr lvl="0" indent="-317500">
              <a:lnSpc>
                <a:spcPct val="115000"/>
              </a:lnSpc>
              <a:buSzPts val="1400"/>
              <a:buNone/>
            </a:pPr>
            <a:endParaRPr lang="fr-FR" sz="1800" dirty="0"/>
          </a:p>
          <a:p>
            <a:pPr lvl="0" indent="-317500">
              <a:lnSpc>
                <a:spcPct val="115000"/>
              </a:lnSpc>
              <a:buSzPts val="1400"/>
            </a:pPr>
            <a:endParaRPr lang="fr-FR" sz="14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107"/>
        </a:solidFill>
        <a:effectLst/>
      </p:bgPr>
    </p:bg>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48300" y="1354750"/>
            <a:ext cx="35223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FFC107"/>
                </a:solidFill>
              </a:rPr>
              <a:t>1.</a:t>
            </a:r>
            <a:endParaRPr sz="7200" dirty="0">
              <a:solidFill>
                <a:srgbClr val="FFC107"/>
              </a:solidFill>
            </a:endParaRPr>
          </a:p>
          <a:p>
            <a:pPr lvl="0"/>
            <a:r>
              <a:rPr lang="fr-FR" dirty="0" smtClean="0"/>
              <a:t>introduction</a:t>
            </a:r>
            <a:endParaRPr lang="fr-FR" dirty="0"/>
          </a:p>
        </p:txBody>
      </p:sp>
      <p:sp>
        <p:nvSpPr>
          <p:cNvPr id="113" name="Google Shape;113;p17"/>
          <p:cNvSpPr txBox="1">
            <a:spLocks noGrp="1"/>
          </p:cNvSpPr>
          <p:nvPr>
            <p:ph type="sldNum" idx="4294967295"/>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9800"/>
        </a:solidFill>
        <a:effectLst/>
      </p:bgPr>
    </p:bg>
    <p:spTree>
      <p:nvGrpSpPr>
        <p:cNvPr id="1" name="Shape 117"/>
        <p:cNvGrpSpPr/>
        <p:nvPr/>
      </p:nvGrpSpPr>
      <p:grpSpPr>
        <a:xfrm>
          <a:off x="0" y="0"/>
          <a:ext cx="0" cy="0"/>
          <a:chOff x="0" y="0"/>
          <a:chExt cx="0" cy="0"/>
        </a:xfrm>
      </p:grpSpPr>
      <p:sp>
        <p:nvSpPr>
          <p:cNvPr id="118" name="Google Shape;118;p18"/>
          <p:cNvSpPr txBox="1">
            <a:spLocks noGrp="1"/>
          </p:cNvSpPr>
          <p:nvPr>
            <p:ph type="body" idx="1"/>
          </p:nvPr>
        </p:nvSpPr>
        <p:spPr>
          <a:xfrm>
            <a:off x="838250" y="1657350"/>
            <a:ext cx="6527750" cy="2255700"/>
          </a:xfrm>
          <a:prstGeom prst="rect">
            <a:avLst/>
          </a:prstGeom>
        </p:spPr>
        <p:txBody>
          <a:bodyPr spcFirstLastPara="1" wrap="square" lIns="91425" tIns="91425" rIns="91425" bIns="91425" anchor="t" anchorCtr="0">
            <a:noAutofit/>
          </a:bodyPr>
          <a:lstStyle/>
          <a:p>
            <a:pPr marL="0" lvl="0" indent="0">
              <a:buNone/>
            </a:pPr>
            <a:r>
              <a:rPr lang="fr-FR" sz="1200" dirty="0" smtClean="0"/>
              <a:t>Notre monde d’aujourd’hui regorge de données et les images en </a:t>
            </a:r>
            <a:r>
              <a:rPr lang="fr-FR" sz="1200" dirty="0" err="1" smtClean="0"/>
              <a:t>constutient</a:t>
            </a:r>
            <a:endParaRPr lang="fr-FR" sz="1200" dirty="0" smtClean="0"/>
          </a:p>
          <a:p>
            <a:pPr marL="0" lvl="0" indent="0">
              <a:buNone/>
            </a:pPr>
            <a:r>
              <a:rPr lang="fr-FR" sz="1200" dirty="0" smtClean="0"/>
              <a:t>une pare importante. Cependant, pour pouvoir être utilisées, ces images</a:t>
            </a:r>
          </a:p>
          <a:p>
            <a:pPr marL="0" lvl="0" indent="0">
              <a:buNone/>
            </a:pPr>
            <a:r>
              <a:rPr lang="fr-FR" sz="1200" dirty="0" smtClean="0"/>
              <a:t>doivent être traitées. Le traitement d’images consiste donc à analyser et à</a:t>
            </a:r>
          </a:p>
          <a:p>
            <a:pPr marL="0" lvl="0" indent="0">
              <a:buNone/>
            </a:pPr>
            <a:r>
              <a:rPr lang="fr-FR" sz="1200" dirty="0" smtClean="0"/>
              <a:t>manipuler une image numérique principalement dans le but d’en améliorer la</a:t>
            </a:r>
          </a:p>
          <a:p>
            <a:pPr marL="0" lvl="0" indent="0">
              <a:buNone/>
            </a:pPr>
            <a:r>
              <a:rPr lang="fr-FR" sz="1200" dirty="0" smtClean="0"/>
              <a:t>qualité ou d’en extraire des informations qui pourraient ensuite être utilisées.</a:t>
            </a:r>
          </a:p>
        </p:txBody>
      </p:sp>
      <p:sp>
        <p:nvSpPr>
          <p:cNvPr id="119" name="Google Shape;119;p1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a:t>
            </a:f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body" idx="1"/>
          </p:nvPr>
        </p:nvSpPr>
        <p:spPr>
          <a:xfrm>
            <a:off x="838250" y="1657350"/>
            <a:ext cx="6527750" cy="2255700"/>
          </a:xfrm>
          <a:prstGeom prst="rect">
            <a:avLst/>
          </a:prstGeom>
        </p:spPr>
        <p:txBody>
          <a:bodyPr spcFirstLastPara="1" wrap="square" lIns="91425" tIns="91425" rIns="91425" bIns="91425" anchor="t" anchorCtr="0">
            <a:noAutofit/>
          </a:bodyPr>
          <a:lstStyle/>
          <a:p>
            <a:pPr marL="0" lvl="0" indent="0">
              <a:buNone/>
            </a:pPr>
            <a:r>
              <a:rPr lang="fr-FR" sz="1400" dirty="0" smtClean="0"/>
              <a:t>Les tâches courantes du traitement d’images incluent l’affichage des images, les manipulations basiques comme le recadrage, le retournement, la rotation, ou encore la segmentation, la classification et les extractions de caractéristiques, la restauration et la reconnaissance d’images</a:t>
            </a:r>
            <a:endParaRPr lang="fr-FR" sz="1400" dirty="0"/>
          </a:p>
        </p:txBody>
      </p:sp>
      <p:sp>
        <p:nvSpPr>
          <p:cNvPr id="119" name="Google Shape;119;p1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a:t>
            </a:fld>
            <a:endParaRPr/>
          </a:p>
        </p:txBody>
      </p:sp>
    </p:spTree>
    <p:extLst>
      <p:ext uri="{BB962C8B-B14F-4D97-AF65-F5344CB8AC3E}">
        <p14:creationId xmlns:p14="http://schemas.microsoft.com/office/powerpoint/2010/main" xmlns="" val="34569285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107"/>
        </a:solidFill>
        <a:effectLst/>
      </p:bgPr>
    </p:bg>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48300" y="1354750"/>
            <a:ext cx="35223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FFC107"/>
                </a:solidFill>
              </a:rPr>
              <a:t>2.</a:t>
            </a:r>
            <a:endParaRPr sz="7200" dirty="0">
              <a:solidFill>
                <a:srgbClr val="FFC107"/>
              </a:solidFill>
            </a:endParaRPr>
          </a:p>
          <a:p>
            <a:pPr lvl="0"/>
            <a:r>
              <a:rPr lang="fr-FR" smtClean="0"/>
              <a:t>Objectif </a:t>
            </a:r>
            <a:endParaRPr lang="fr-FR" dirty="0"/>
          </a:p>
        </p:txBody>
      </p:sp>
      <p:sp>
        <p:nvSpPr>
          <p:cNvPr id="113" name="Google Shape;113;p17"/>
          <p:cNvSpPr txBox="1">
            <a:spLocks noGrp="1"/>
          </p:cNvSpPr>
          <p:nvPr>
            <p:ph type="sldNum" idx="4294967295"/>
          </p:nvPr>
        </p:nvSpPr>
        <p:spPr>
          <a:xfrm>
            <a:off x="8543227"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1300" b="1" i="0" u="none" strike="noStrike" kern="0" cap="none" spc="0" normalizeH="0" baseline="0" noProof="0">
              <a:ln>
                <a:noFill/>
              </a:ln>
              <a:solidFill>
                <a:srgbClr val="FFFFFF"/>
              </a:solidFill>
              <a:effectLst/>
              <a:uLnTx/>
              <a:uFillTx/>
              <a:latin typeface="Montserrat"/>
              <a:sym typeface="Montserrat"/>
            </a:endParaRPr>
          </a:p>
        </p:txBody>
      </p:sp>
    </p:spTree>
    <p:extLst>
      <p:ext uri="{BB962C8B-B14F-4D97-AF65-F5344CB8AC3E}">
        <p14:creationId xmlns:p14="http://schemas.microsoft.com/office/powerpoint/2010/main" xmlns="" val="10098346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body" idx="1"/>
          </p:nvPr>
        </p:nvSpPr>
        <p:spPr>
          <a:xfrm>
            <a:off x="838250" y="1657350"/>
            <a:ext cx="6527750" cy="2255700"/>
          </a:xfrm>
          <a:prstGeom prst="rect">
            <a:avLst/>
          </a:prstGeom>
        </p:spPr>
        <p:txBody>
          <a:bodyPr spcFirstLastPara="1" wrap="square" lIns="91425" tIns="91425" rIns="91425" bIns="91425" anchor="t" anchorCtr="0">
            <a:noAutofit/>
          </a:bodyPr>
          <a:lstStyle/>
          <a:p>
            <a:pPr>
              <a:buNone/>
            </a:pPr>
            <a:r>
              <a:rPr lang="fr-FR" sz="1200" dirty="0" smtClean="0"/>
              <a:t>Ce mini projet consiste a faire une interface graphique qui permet de faire plusieurs commande par exemple( échantillonnage ,quantification ,Compression et décompression …)</a:t>
            </a:r>
            <a:endParaRPr lang="fr-FR" sz="1200" dirty="0"/>
          </a:p>
        </p:txBody>
      </p:sp>
      <p:sp>
        <p:nvSpPr>
          <p:cNvPr id="119" name="Google Shape;119;p1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48300" y="1354750"/>
            <a:ext cx="3522300" cy="298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FFC107"/>
                </a:solidFill>
              </a:rPr>
              <a:t>2.</a:t>
            </a:r>
            <a:endParaRPr sz="7200" dirty="0">
              <a:solidFill>
                <a:srgbClr val="FFC107"/>
              </a:solidFill>
            </a:endParaRPr>
          </a:p>
          <a:p>
            <a:pPr lvl="0" indent="-317500">
              <a:lnSpc>
                <a:spcPct val="115000"/>
              </a:lnSpc>
            </a:pPr>
            <a:r>
              <a:rPr lang="fr-FR" sz="3200" dirty="0" smtClean="0"/>
              <a:t>C’est quoi le traitement d’image </a:t>
            </a:r>
            <a:endParaRPr lang="fr-FR" sz="3200" dirty="0"/>
          </a:p>
        </p:txBody>
      </p:sp>
      <p:sp>
        <p:nvSpPr>
          <p:cNvPr id="113" name="Google Shape;113;p17"/>
          <p:cNvSpPr txBox="1">
            <a:spLocks noGrp="1"/>
          </p:cNvSpPr>
          <p:nvPr>
            <p:ph type="sldNum" idx="4294967295"/>
          </p:nvPr>
        </p:nvSpPr>
        <p:spPr>
          <a:xfrm>
            <a:off x="8543227"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300" b="1" i="0" u="none" strike="noStrike" kern="0" cap="none" spc="0" normalizeH="0" baseline="0" noProof="0">
              <a:ln>
                <a:noFill/>
              </a:ln>
              <a:solidFill>
                <a:srgbClr val="FFFFFF"/>
              </a:solidFill>
              <a:effectLst/>
              <a:uLnTx/>
              <a:uFillTx/>
              <a:latin typeface="Montserrat"/>
              <a:sym typeface="Montserrat"/>
            </a:endParaRPr>
          </a:p>
        </p:txBody>
      </p:sp>
    </p:spTree>
    <p:extLst>
      <p:ext uri="{BB962C8B-B14F-4D97-AF65-F5344CB8AC3E}">
        <p14:creationId xmlns:p14="http://schemas.microsoft.com/office/powerpoint/2010/main" xmlns="" val="1009834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body" idx="1"/>
          </p:nvPr>
        </p:nvSpPr>
        <p:spPr>
          <a:xfrm>
            <a:off x="838250" y="1657350"/>
            <a:ext cx="6527750" cy="2255700"/>
          </a:xfrm>
          <a:prstGeom prst="rect">
            <a:avLst/>
          </a:prstGeom>
        </p:spPr>
        <p:txBody>
          <a:bodyPr spcFirstLastPara="1" wrap="square" lIns="91425" tIns="91425" rIns="91425" bIns="91425" anchor="t" anchorCtr="0">
            <a:noAutofit/>
          </a:bodyPr>
          <a:lstStyle/>
          <a:p>
            <a:pPr>
              <a:buNone/>
            </a:pPr>
            <a:r>
              <a:rPr lang="fr-FR" sz="1200" dirty="0" smtClean="0"/>
              <a:t>Le traitement d’images est un domaine très vaste qui a connu, et qui connaît</a:t>
            </a:r>
          </a:p>
          <a:p>
            <a:pPr>
              <a:buNone/>
            </a:pPr>
            <a:r>
              <a:rPr lang="fr-FR" sz="1200" dirty="0" smtClean="0"/>
              <a:t>encore, un développement important depuis quelques dizaines d’années.</a:t>
            </a:r>
          </a:p>
          <a:p>
            <a:pPr>
              <a:buNone/>
            </a:pPr>
            <a:r>
              <a:rPr lang="fr-FR" sz="1200" dirty="0" smtClean="0"/>
              <a:t>On désigne par traitement d'images numériques l'ensemble des techniques</a:t>
            </a:r>
          </a:p>
          <a:p>
            <a:pPr>
              <a:buNone/>
            </a:pPr>
            <a:r>
              <a:rPr lang="fr-FR" sz="1200" dirty="0" smtClean="0"/>
              <a:t>permettant de modifier une image numérique afin d'améliorer ou d'en extraire</a:t>
            </a:r>
          </a:p>
          <a:p>
            <a:pPr>
              <a:buNone/>
            </a:pPr>
            <a:r>
              <a:rPr lang="fr-FR" sz="1200" dirty="0" smtClean="0"/>
              <a:t>des informations.</a:t>
            </a:r>
            <a:endParaRPr lang="fr-FR" sz="1200" dirty="0"/>
          </a:p>
        </p:txBody>
      </p:sp>
      <p:sp>
        <p:nvSpPr>
          <p:cNvPr id="119" name="Google Shape;119;p1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9</a:t>
            </a:f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rviragus template">
  <a:themeElements>
    <a:clrScheme name="Custom 347">
      <a:dk1>
        <a:srgbClr val="666666"/>
      </a:dk1>
      <a:lt1>
        <a:srgbClr val="FFFFFF"/>
      </a:lt1>
      <a:dk2>
        <a:srgbClr val="999999"/>
      </a:dk2>
      <a:lt2>
        <a:srgbClr val="FFFFFF"/>
      </a:lt2>
      <a:accent1>
        <a:srgbClr val="8BC34A"/>
      </a:accent1>
      <a:accent2>
        <a:srgbClr val="00BCD4"/>
      </a:accent2>
      <a:accent3>
        <a:srgbClr val="9C27B0"/>
      </a:accent3>
      <a:accent4>
        <a:srgbClr val="E91E63"/>
      </a:accent4>
      <a:accent5>
        <a:srgbClr val="FF9800"/>
      </a:accent5>
      <a:accent6>
        <a:srgbClr val="FFEB3B"/>
      </a:accent6>
      <a:hlink>
        <a:srgbClr val="2196F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822</TotalTime>
  <Words>428</Words>
  <Application>Microsoft Office PowerPoint</Application>
  <PresentationFormat>Affichage à l'écran (16:9)</PresentationFormat>
  <Paragraphs>81</Paragraphs>
  <Slides>19</Slides>
  <Notes>19</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19</vt:i4>
      </vt:variant>
    </vt:vector>
  </HeadingPairs>
  <TitlesOfParts>
    <vt:vector size="23" baseType="lpstr">
      <vt:lpstr>Arial</vt:lpstr>
      <vt:lpstr>Montserrat</vt:lpstr>
      <vt:lpstr>Karla</vt:lpstr>
      <vt:lpstr>Arviragus template</vt:lpstr>
      <vt:lpstr>Interface de Traitement d’image</vt:lpstr>
      <vt:lpstr>Plan</vt:lpstr>
      <vt:lpstr>1. introduction</vt:lpstr>
      <vt:lpstr>Diapositive 4</vt:lpstr>
      <vt:lpstr>Diapositive 5</vt:lpstr>
      <vt:lpstr>2. Objectif </vt:lpstr>
      <vt:lpstr>Diapositive 7</vt:lpstr>
      <vt:lpstr>2. C’est quoi le traitement d’image </vt:lpstr>
      <vt:lpstr>Diapositive 9</vt:lpstr>
      <vt:lpstr>1. Les étapes de traitement d’image</vt:lpstr>
      <vt:lpstr>Acquisition d’image</vt:lpstr>
      <vt:lpstr>Prendre une image</vt:lpstr>
      <vt:lpstr>Bruit additif:</vt:lpstr>
      <vt:lpstr>Bruit additif:</vt:lpstr>
      <vt:lpstr>Filtrage</vt:lpstr>
      <vt:lpstr>Filtrage</vt:lpstr>
      <vt:lpstr>Compression</vt:lpstr>
      <vt:lpstr>FFT</vt:lpstr>
      <vt:lpstr>Merci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SCRUM</dc:title>
  <dc:creator>Bilel</dc:creator>
  <cp:lastModifiedBy>dell</cp:lastModifiedBy>
  <cp:revision>116</cp:revision>
  <dcterms:modified xsi:type="dcterms:W3CDTF">2021-02-06T22:39:22Z</dcterms:modified>
</cp:coreProperties>
</file>